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sldIdLst>
    <p:sldId id="259" r:id="rId5"/>
    <p:sldId id="343" r:id="rId6"/>
    <p:sldId id="304" r:id="rId7"/>
    <p:sldId id="325" r:id="rId8"/>
    <p:sldId id="344" r:id="rId9"/>
    <p:sldId id="312" r:id="rId10"/>
    <p:sldId id="327" r:id="rId11"/>
    <p:sldId id="346" r:id="rId12"/>
    <p:sldId id="342" r:id="rId13"/>
    <p:sldId id="345" r:id="rId14"/>
    <p:sldId id="329" r:id="rId15"/>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5D0F"/>
    <a:srgbClr val="AE6841"/>
    <a:srgbClr val="FF5000"/>
    <a:srgbClr val="5A5A5A"/>
    <a:srgbClr val="FFF000"/>
    <a:srgbClr val="00A0E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309" autoAdjust="0"/>
    <p:restoredTop sz="96595" autoAdjust="0"/>
  </p:normalViewPr>
  <p:slideViewPr>
    <p:cSldViewPr snapToGrid="0" snapToObjects="1">
      <p:cViewPr varScale="1">
        <p:scale>
          <a:sx n="82" d="100"/>
          <a:sy n="82" d="100"/>
        </p:scale>
        <p:origin x="384" y="58"/>
      </p:cViewPr>
      <p:guideLst>
        <p:guide orient="horz" pos="2160"/>
        <p:guide pos="383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FI"/>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C92D08-A8F4-2745-B7F1-264B4552FCDF}" type="datetimeFigureOut">
              <a:rPr lang="en-FI" smtClean="0"/>
              <a:t>04/18/2022</a:t>
            </a:fld>
            <a:endParaRPr lang="en-FI"/>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FI"/>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FI"/>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E2BA79-DD8F-1E42-8150-26603D60571F}" type="slidenum">
              <a:rPr lang="en-FI" smtClean="0"/>
              <a:t>‹#›</a:t>
            </a:fld>
            <a:endParaRPr lang="en-FI"/>
          </a:p>
        </p:txBody>
      </p:sp>
    </p:spTree>
    <p:extLst>
      <p:ext uri="{BB962C8B-B14F-4D97-AF65-F5344CB8AC3E}">
        <p14:creationId xmlns:p14="http://schemas.microsoft.com/office/powerpoint/2010/main" val="864236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a:p>
        </p:txBody>
      </p:sp>
      <p:sp>
        <p:nvSpPr>
          <p:cNvPr id="4" name="Slide Number Placeholder 3"/>
          <p:cNvSpPr>
            <a:spLocks noGrp="1"/>
          </p:cNvSpPr>
          <p:nvPr>
            <p:ph type="sldNum" sz="quarter" idx="5"/>
          </p:nvPr>
        </p:nvSpPr>
        <p:spPr/>
        <p:txBody>
          <a:bodyPr/>
          <a:lstStyle/>
          <a:p>
            <a:fld id="{2EE2BA79-DD8F-1E42-8150-26603D60571F}" type="slidenum">
              <a:rPr lang="en-FI" smtClean="0"/>
              <a:t>1</a:t>
            </a:fld>
            <a:endParaRPr lang="en-FI"/>
          </a:p>
        </p:txBody>
      </p:sp>
    </p:spTree>
    <p:extLst>
      <p:ext uri="{BB962C8B-B14F-4D97-AF65-F5344CB8AC3E}">
        <p14:creationId xmlns:p14="http://schemas.microsoft.com/office/powerpoint/2010/main" val="1883311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dirty="0"/>
          </a:p>
        </p:txBody>
      </p:sp>
      <p:sp>
        <p:nvSpPr>
          <p:cNvPr id="4" name="Slide Number Placeholder 3"/>
          <p:cNvSpPr>
            <a:spLocks noGrp="1"/>
          </p:cNvSpPr>
          <p:nvPr>
            <p:ph type="sldNum" sz="quarter" idx="10"/>
          </p:nvPr>
        </p:nvSpPr>
        <p:spPr/>
        <p:txBody>
          <a:bodyPr/>
          <a:lstStyle/>
          <a:p>
            <a:fld id="{2EE2BA79-DD8F-1E42-8150-26603D60571F}" type="slidenum">
              <a:rPr lang="en-FI" smtClean="0"/>
              <a:t>6</a:t>
            </a:fld>
            <a:endParaRPr lang="en-FI"/>
          </a:p>
        </p:txBody>
      </p:sp>
    </p:spTree>
    <p:extLst>
      <p:ext uri="{BB962C8B-B14F-4D97-AF65-F5344CB8AC3E}">
        <p14:creationId xmlns:p14="http://schemas.microsoft.com/office/powerpoint/2010/main" val="642334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endParaRPr lang="fi-FI" dirty="0"/>
          </a:p>
        </p:txBody>
      </p:sp>
      <p:sp>
        <p:nvSpPr>
          <p:cNvPr id="4" name="Dian numeron paikkamerkki 3"/>
          <p:cNvSpPr>
            <a:spLocks noGrp="1"/>
          </p:cNvSpPr>
          <p:nvPr>
            <p:ph type="sldNum" sz="quarter" idx="5"/>
          </p:nvPr>
        </p:nvSpPr>
        <p:spPr/>
        <p:txBody>
          <a:bodyPr/>
          <a:lstStyle/>
          <a:p>
            <a:fld id="{2EE2BA79-DD8F-1E42-8150-26603D60571F}" type="slidenum">
              <a:rPr lang="en-FI" smtClean="0"/>
              <a:t>9</a:t>
            </a:fld>
            <a:endParaRPr lang="en-FI"/>
          </a:p>
        </p:txBody>
      </p:sp>
    </p:spTree>
    <p:extLst>
      <p:ext uri="{BB962C8B-B14F-4D97-AF65-F5344CB8AC3E}">
        <p14:creationId xmlns:p14="http://schemas.microsoft.com/office/powerpoint/2010/main" val="1681572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endParaRPr lang="fi-FI" dirty="0"/>
          </a:p>
        </p:txBody>
      </p:sp>
      <p:sp>
        <p:nvSpPr>
          <p:cNvPr id="4" name="Dian numeron paikkamerkki 3"/>
          <p:cNvSpPr>
            <a:spLocks noGrp="1"/>
          </p:cNvSpPr>
          <p:nvPr>
            <p:ph type="sldNum" sz="quarter" idx="5"/>
          </p:nvPr>
        </p:nvSpPr>
        <p:spPr/>
        <p:txBody>
          <a:bodyPr/>
          <a:lstStyle/>
          <a:p>
            <a:fld id="{2EE2BA79-DD8F-1E42-8150-26603D60571F}" type="slidenum">
              <a:rPr lang="en-FI" smtClean="0"/>
              <a:t>10</a:t>
            </a:fld>
            <a:endParaRPr lang="en-FI"/>
          </a:p>
        </p:txBody>
      </p:sp>
    </p:spTree>
    <p:extLst>
      <p:ext uri="{BB962C8B-B14F-4D97-AF65-F5344CB8AC3E}">
        <p14:creationId xmlns:p14="http://schemas.microsoft.com/office/powerpoint/2010/main" val="25239409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loitusdia_1">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503459" y="3705633"/>
            <a:ext cx="11162063" cy="1286529"/>
          </a:xfrm>
        </p:spPr>
        <p:txBody>
          <a:bodyPr anchor="t" anchorCtr="0">
            <a:noAutofit/>
          </a:bodyPr>
          <a:lstStyle>
            <a:lvl1pPr algn="l">
              <a:lnSpc>
                <a:spcPct val="110000"/>
              </a:lnSpc>
              <a:defRPr sz="4000" b="1">
                <a:solidFill>
                  <a:srgbClr val="FF5000"/>
                </a:solidFill>
              </a:defRPr>
            </a:lvl1pPr>
          </a:lstStyle>
          <a:p>
            <a:r>
              <a:rPr lang="fi-FI" dirty="0"/>
              <a:t>OTSIKKO</a:t>
            </a:r>
            <a:endParaRPr lang="en-US" dirty="0"/>
          </a:p>
        </p:txBody>
      </p:sp>
      <p:pic>
        <p:nvPicPr>
          <p:cNvPr id="2" name="Picture 1">
            <a:extLs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88825" cy="3165031"/>
          </a:xfrm>
          <a:prstGeom prst="rect">
            <a:avLst/>
          </a:prstGeom>
        </p:spPr>
      </p:pic>
      <p:pic>
        <p:nvPicPr>
          <p:cNvPr id="6" name="Picture 5" descr="Metropolia Ammattikorkeakoulu.">
            <a:extLst>
              <a:ext uri="{FF2B5EF4-FFF2-40B4-BE49-F238E27FC236}">
                <a16:creationId xmlns:a16="http://schemas.microsoft.com/office/drawing/2014/main" id="{0BE4DA3C-5DE0-4D92-93B7-C31088A7F4FF}"/>
              </a:ext>
            </a:extLst>
          </p:cNvPr>
          <p:cNvPicPr>
            <a:picLocks noChangeAspect="1"/>
          </p:cNvPicPr>
          <p:nvPr userDrawn="1"/>
        </p:nvPicPr>
        <p:blipFill>
          <a:blip r:embed="rId3"/>
          <a:stretch>
            <a:fillRect/>
          </a:stretch>
        </p:blipFill>
        <p:spPr>
          <a:xfrm>
            <a:off x="9860198" y="5579763"/>
            <a:ext cx="1965964" cy="1048514"/>
          </a:xfrm>
          <a:prstGeom prst="rect">
            <a:avLst/>
          </a:prstGeom>
        </p:spPr>
      </p:pic>
    </p:spTree>
    <p:extLst>
      <p:ext uri="{BB962C8B-B14F-4D97-AF65-F5344CB8AC3E}">
        <p14:creationId xmlns:p14="http://schemas.microsoft.com/office/powerpoint/2010/main" val="3279991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loitudia_10">
    <p:spTree>
      <p:nvGrpSpPr>
        <p:cNvPr id="1" name=""/>
        <p:cNvGrpSpPr/>
        <p:nvPr/>
      </p:nvGrpSpPr>
      <p:grpSpPr>
        <a:xfrm>
          <a:off x="0" y="0"/>
          <a:ext cx="0" cy="0"/>
          <a:chOff x="0" y="0"/>
          <a:chExt cx="0" cy="0"/>
        </a:xfrm>
      </p:grpSpPr>
      <p:pic>
        <p:nvPicPr>
          <p:cNvPr id="4" name="Picture 3">
            <a:extLs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40401" y="0"/>
            <a:ext cx="5488935" cy="6858000"/>
          </a:xfrm>
          <a:prstGeom prst="rect">
            <a:avLst/>
          </a:prstGeom>
        </p:spPr>
      </p:pic>
      <p:sp>
        <p:nvSpPr>
          <p:cNvPr id="7" name="Title 1">
            <a:extLst>
              <a:ext uri="{FF2B5EF4-FFF2-40B4-BE49-F238E27FC236}">
                <a16:creationId xmlns:a16="http://schemas.microsoft.com/office/drawing/2014/main" id="{1B5D225F-6C42-4E4D-9002-C3D3C4C5E6EF}"/>
              </a:ext>
            </a:extLst>
          </p:cNvPr>
          <p:cNvSpPr>
            <a:spLocks noGrp="1"/>
          </p:cNvSpPr>
          <p:nvPr>
            <p:ph type="title" hasCustomPrompt="1"/>
          </p:nvPr>
        </p:nvSpPr>
        <p:spPr>
          <a:xfrm>
            <a:off x="513643" y="1895975"/>
            <a:ext cx="5580769" cy="1301889"/>
          </a:xfrm>
        </p:spPr>
        <p:txBody>
          <a:bodyPr anchor="b"/>
          <a:lstStyle>
            <a:lvl1pPr algn="l">
              <a:spcBef>
                <a:spcPts val="960"/>
              </a:spcBef>
              <a:defRPr>
                <a:solidFill>
                  <a:srgbClr val="FF5000"/>
                </a:solidFill>
              </a:defRPr>
            </a:lvl1pPr>
          </a:lstStyle>
          <a:p>
            <a:r>
              <a:rPr lang="en-GB" dirty="0"/>
              <a:t>OTSIKKO</a:t>
            </a:r>
            <a:endParaRPr lang="en-FI" dirty="0"/>
          </a:p>
        </p:txBody>
      </p:sp>
      <p:sp>
        <p:nvSpPr>
          <p:cNvPr id="8" name="Text Placeholder 4">
            <a:extLst>
              <a:ext uri="{FF2B5EF4-FFF2-40B4-BE49-F238E27FC236}">
                <a16:creationId xmlns:a16="http://schemas.microsoft.com/office/drawing/2014/main" id="{BC649A6A-AD37-4A31-8FDE-C6D3F3189191}"/>
              </a:ext>
            </a:extLst>
          </p:cNvPr>
          <p:cNvSpPr>
            <a:spLocks noGrp="1"/>
          </p:cNvSpPr>
          <p:nvPr>
            <p:ph type="body" sz="quarter" idx="12" hasCustomPrompt="1"/>
          </p:nvPr>
        </p:nvSpPr>
        <p:spPr>
          <a:xfrm>
            <a:off x="513643" y="3153832"/>
            <a:ext cx="5582039" cy="1306408"/>
          </a:xfrm>
        </p:spPr>
        <p:txBody>
          <a:bodyPr anchor="t" anchorCtr="0">
            <a:noAutofit/>
          </a:bodyPr>
          <a:lstStyle>
            <a:lvl1pPr marL="0" indent="0">
              <a:buNone/>
              <a:defRPr sz="4000" b="1" i="0">
                <a:solidFill>
                  <a:srgbClr val="5A5A5A"/>
                </a:solidFill>
                <a:latin typeface="Arial"/>
                <a:cs typeface="Arial"/>
              </a:defRPr>
            </a:lvl1pPr>
          </a:lstStyle>
          <a:p>
            <a:pPr lvl="0"/>
            <a:r>
              <a:rPr lang="en-US" dirty="0"/>
              <a:t>ALAOTSIKKO</a:t>
            </a:r>
          </a:p>
        </p:txBody>
      </p:sp>
      <p:pic>
        <p:nvPicPr>
          <p:cNvPr id="2" name="Picture 1">
            <a:extLst>
              <a:ext uri="{FF2B5EF4-FFF2-40B4-BE49-F238E27FC236}">
                <a16:creationId xmlns:a16="http://schemas.microsoft.com/office/drawing/2014/main" id="{2560CD74-0259-4D7A-9FB6-49A424BC2D2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334605" y="5580907"/>
            <a:ext cx="1965964" cy="1048514"/>
          </a:xfrm>
          <a:prstGeom prst="rect">
            <a:avLst/>
          </a:prstGeom>
        </p:spPr>
      </p:pic>
    </p:spTree>
    <p:extLst>
      <p:ext uri="{BB962C8B-B14F-4D97-AF65-F5344CB8AC3E}">
        <p14:creationId xmlns:p14="http://schemas.microsoft.com/office/powerpoint/2010/main" val="2188327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äliotsikkodia_ei kuvaa">
    <p:spTree>
      <p:nvGrpSpPr>
        <p:cNvPr id="1" name=""/>
        <p:cNvGrpSpPr/>
        <p:nvPr/>
      </p:nvGrpSpPr>
      <p:grpSpPr>
        <a:xfrm>
          <a:off x="0" y="0"/>
          <a:ext cx="0" cy="0"/>
          <a:chOff x="0" y="0"/>
          <a:chExt cx="0" cy="0"/>
        </a:xfrm>
      </p:grpSpPr>
      <p:sp>
        <p:nvSpPr>
          <p:cNvPr id="3" name="Rectangle 2">
            <a:extLst>
              <a:ext uri="{C183D7F6-B498-43B3-948B-1728B52AA6E4}">
                <adec:decorative xmlns:adec="http://schemas.microsoft.com/office/drawing/2017/decorative" val="1"/>
              </a:ext>
            </a:extLst>
          </p:cNvPr>
          <p:cNvSpPr/>
          <p:nvPr userDrawn="1"/>
        </p:nvSpPr>
        <p:spPr>
          <a:xfrm>
            <a:off x="0" y="0"/>
            <a:ext cx="5147089" cy="6858000"/>
          </a:xfrm>
          <a:prstGeom prst="rect">
            <a:avLst/>
          </a:prstGeom>
          <a:solidFill>
            <a:srgbClr val="FF5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2" name="Title 1">
            <a:extLst>
              <a:ext uri="{FF2B5EF4-FFF2-40B4-BE49-F238E27FC236}">
                <a16:creationId xmlns:a16="http://schemas.microsoft.com/office/drawing/2014/main" id="{E128C57C-0FB1-6C43-845B-446C7E75B5A6}"/>
              </a:ext>
            </a:extLst>
          </p:cNvPr>
          <p:cNvSpPr>
            <a:spLocks noGrp="1"/>
          </p:cNvSpPr>
          <p:nvPr>
            <p:ph type="title" hasCustomPrompt="1"/>
          </p:nvPr>
        </p:nvSpPr>
        <p:spPr>
          <a:xfrm>
            <a:off x="5818839" y="2481213"/>
            <a:ext cx="5470771" cy="1391855"/>
          </a:xfrm>
        </p:spPr>
        <p:txBody>
          <a:bodyPr/>
          <a:lstStyle>
            <a:lvl1pPr>
              <a:defRPr sz="3000">
                <a:solidFill>
                  <a:srgbClr val="5A5A5A"/>
                </a:solidFill>
              </a:defRPr>
            </a:lvl1pPr>
          </a:lstStyle>
          <a:p>
            <a:pPr lvl="0"/>
            <a:r>
              <a:rPr lang="en-US" dirty="0"/>
              <a:t>OTSIKKO</a:t>
            </a:r>
          </a:p>
        </p:txBody>
      </p:sp>
      <p:pic>
        <p:nvPicPr>
          <p:cNvPr id="4" name="Picture 3">
            <a:extLst>
              <a:ext uri="{FF2B5EF4-FFF2-40B4-BE49-F238E27FC236}">
                <a16:creationId xmlns:a16="http://schemas.microsoft.com/office/drawing/2014/main" id="{FCF140B4-7D62-44A3-AE14-4121A236E0D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9860198" y="5579763"/>
            <a:ext cx="1965964" cy="1048514"/>
          </a:xfrm>
          <a:prstGeom prst="rect">
            <a:avLst/>
          </a:prstGeom>
        </p:spPr>
      </p:pic>
    </p:spTree>
    <p:extLst>
      <p:ext uri="{BB962C8B-B14F-4D97-AF65-F5344CB8AC3E}">
        <p14:creationId xmlns:p14="http://schemas.microsoft.com/office/powerpoint/2010/main" val="19141848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äliotsikkodia_kuva">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22F69E-C255-4730-9B47-A72D64F6CA7D}"/>
              </a:ext>
              <a:ext uri="{C183D7F6-B498-43B3-948B-1728B52AA6E4}">
                <adec:decorative xmlns:adec="http://schemas.microsoft.com/office/drawing/2017/decorative" val="1"/>
              </a:ext>
            </a:extLst>
          </p:cNvPr>
          <p:cNvSpPr/>
          <p:nvPr userDrawn="1"/>
        </p:nvSpPr>
        <p:spPr>
          <a:xfrm>
            <a:off x="0" y="0"/>
            <a:ext cx="5147089" cy="6858000"/>
          </a:xfrm>
          <a:prstGeom prst="rect">
            <a:avLst/>
          </a:prstGeom>
          <a:solidFill>
            <a:srgbClr val="FF5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2" name="Title 1">
            <a:extLst>
              <a:ext uri="{FF2B5EF4-FFF2-40B4-BE49-F238E27FC236}">
                <a16:creationId xmlns:a16="http://schemas.microsoft.com/office/drawing/2014/main" id="{B5750EB0-7ECD-E94A-9DB2-EA0CCFF4A4A4}"/>
              </a:ext>
            </a:extLst>
          </p:cNvPr>
          <p:cNvSpPr>
            <a:spLocks noGrp="1"/>
          </p:cNvSpPr>
          <p:nvPr>
            <p:ph type="title" hasCustomPrompt="1"/>
          </p:nvPr>
        </p:nvSpPr>
        <p:spPr>
          <a:xfrm>
            <a:off x="5818840" y="2481213"/>
            <a:ext cx="5470771" cy="1391855"/>
          </a:xfrm>
        </p:spPr>
        <p:txBody>
          <a:bodyPr/>
          <a:lstStyle>
            <a:lvl1pPr>
              <a:defRPr sz="3000">
                <a:solidFill>
                  <a:srgbClr val="5A5A5A"/>
                </a:solidFill>
              </a:defRPr>
            </a:lvl1pPr>
          </a:lstStyle>
          <a:p>
            <a:r>
              <a:rPr lang="en-GB" dirty="0"/>
              <a:t>OTSIKKO</a:t>
            </a:r>
            <a:endParaRPr lang="en-FI" dirty="0"/>
          </a:p>
        </p:txBody>
      </p:sp>
      <p:sp>
        <p:nvSpPr>
          <p:cNvPr id="6" name="Picture Placeholder 8"/>
          <p:cNvSpPr>
            <a:spLocks noGrp="1"/>
          </p:cNvSpPr>
          <p:nvPr>
            <p:ph type="pic" sz="quarter" idx="12"/>
          </p:nvPr>
        </p:nvSpPr>
        <p:spPr>
          <a:xfrm>
            <a:off x="0" y="1191846"/>
            <a:ext cx="5147089" cy="5666154"/>
          </a:xfrm>
        </p:spPr>
        <p:txBody>
          <a:bodyPr/>
          <a:lstStyle>
            <a:lvl1pPr marL="0" indent="0">
              <a:buNone/>
              <a:defRPr/>
            </a:lvl1pPr>
          </a:lstStyle>
          <a:p>
            <a:endParaRPr lang="en-US" dirty="0"/>
          </a:p>
        </p:txBody>
      </p:sp>
      <p:pic>
        <p:nvPicPr>
          <p:cNvPr id="3" name="Picture 2">
            <a:extLst>
              <a:ext uri="{FF2B5EF4-FFF2-40B4-BE49-F238E27FC236}">
                <a16:creationId xmlns:a16="http://schemas.microsoft.com/office/drawing/2014/main" id="{16F370C4-AF2B-4F6C-A71D-8DDC6C6AF14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9860198" y="5579763"/>
            <a:ext cx="1965964" cy="1048514"/>
          </a:xfrm>
          <a:prstGeom prst="rect">
            <a:avLst/>
          </a:prstGeom>
        </p:spPr>
      </p:pic>
    </p:spTree>
    <p:extLst>
      <p:ext uri="{BB962C8B-B14F-4D97-AF65-F5344CB8AC3E}">
        <p14:creationId xmlns:p14="http://schemas.microsoft.com/office/powerpoint/2010/main" val="27785945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sältödia_1_teksti_kuv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E71997-FB8C-4D1A-A6BD-562DFD1DA67B}"/>
              </a:ext>
              <a:ext uri="{C183D7F6-B498-43B3-948B-1728B52AA6E4}">
                <adec:decorative xmlns:adec="http://schemas.microsoft.com/office/drawing/2017/decorative" val="1"/>
              </a:ext>
            </a:extLst>
          </p:cNvPr>
          <p:cNvSpPr/>
          <p:nvPr userDrawn="1"/>
        </p:nvSpPr>
        <p:spPr>
          <a:xfrm>
            <a:off x="0" y="0"/>
            <a:ext cx="5147089" cy="6858000"/>
          </a:xfrm>
          <a:prstGeom prst="rect">
            <a:avLst/>
          </a:prstGeom>
          <a:solidFill>
            <a:srgbClr val="FF5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11" name="Content Placeholder 2"/>
          <p:cNvSpPr>
            <a:spLocks noGrp="1"/>
          </p:cNvSpPr>
          <p:nvPr>
            <p:ph idx="1" hasCustomPrompt="1"/>
          </p:nvPr>
        </p:nvSpPr>
        <p:spPr>
          <a:xfrm>
            <a:off x="5796169" y="609602"/>
            <a:ext cx="5780741" cy="4601985"/>
          </a:xfrm>
        </p:spPr>
        <p:txBody>
          <a:bodyPr>
            <a:noAutofit/>
          </a:bodyPr>
          <a:lstStyle>
            <a:lvl1pPr marL="0" indent="0">
              <a:buClr>
                <a:srgbClr val="5A5A5A"/>
              </a:buClr>
              <a:buFont typeface="Arial"/>
              <a:buNone/>
              <a:defRPr sz="2400" baseline="0">
                <a:solidFill>
                  <a:srgbClr val="5A5A5A"/>
                </a:solidFill>
              </a:defRPr>
            </a:lvl1pPr>
            <a:lvl2pPr>
              <a:defRPr sz="1800"/>
            </a:lvl2pPr>
            <a:lvl3pPr>
              <a:defRPr sz="1800"/>
            </a:lvl3pPr>
            <a:lvl4pPr>
              <a:defRPr sz="1800"/>
            </a:lvl4pPr>
            <a:lvl5pPr>
              <a:defRPr sz="1800"/>
            </a:lvl5pPr>
          </a:lstStyle>
          <a:p>
            <a:pPr lvl="0"/>
            <a:r>
              <a:rPr lang="en-US" dirty="0" err="1"/>
              <a:t>Teksti</a:t>
            </a:r>
            <a:endParaRPr lang="en-US" dirty="0"/>
          </a:p>
        </p:txBody>
      </p:sp>
      <p:sp>
        <p:nvSpPr>
          <p:cNvPr id="10" name="Picture Placeholder 8"/>
          <p:cNvSpPr>
            <a:spLocks noGrp="1"/>
          </p:cNvSpPr>
          <p:nvPr>
            <p:ph type="pic" sz="quarter" idx="12"/>
          </p:nvPr>
        </p:nvSpPr>
        <p:spPr>
          <a:xfrm>
            <a:off x="0" y="0"/>
            <a:ext cx="5147089" cy="5666154"/>
          </a:xfrm>
        </p:spPr>
        <p:txBody>
          <a:bodyPr/>
          <a:lstStyle>
            <a:lvl1pPr marL="0" indent="0">
              <a:buNone/>
              <a:defRPr/>
            </a:lvl1pPr>
          </a:lstStyle>
          <a:p>
            <a:endParaRPr lang="en-US" dirty="0"/>
          </a:p>
        </p:txBody>
      </p:sp>
      <p:pic>
        <p:nvPicPr>
          <p:cNvPr id="5" name="Picture 4">
            <a:extLst>
              <a:ext uri="{FF2B5EF4-FFF2-40B4-BE49-F238E27FC236}">
                <a16:creationId xmlns:a16="http://schemas.microsoft.com/office/drawing/2014/main" id="{4CB30335-B060-40EE-90F8-4D711D40E84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9860198" y="5579763"/>
            <a:ext cx="1965964" cy="1048514"/>
          </a:xfrm>
          <a:prstGeom prst="rect">
            <a:avLst/>
          </a:prstGeom>
        </p:spPr>
      </p:pic>
    </p:spTree>
    <p:extLst>
      <p:ext uri="{BB962C8B-B14F-4D97-AF65-F5344CB8AC3E}">
        <p14:creationId xmlns:p14="http://schemas.microsoft.com/office/powerpoint/2010/main" val="27692356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sältödia_2_tyhjä">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6008AF-28B8-4FA6-ADF2-89F2D9E3F98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34605" y="5580907"/>
            <a:ext cx="1965964" cy="1048514"/>
          </a:xfrm>
          <a:prstGeom prst="rect">
            <a:avLst/>
          </a:prstGeom>
        </p:spPr>
      </p:pic>
    </p:spTree>
    <p:extLst>
      <p:ext uri="{BB962C8B-B14F-4D97-AF65-F5344CB8AC3E}">
        <p14:creationId xmlns:p14="http://schemas.microsoft.com/office/powerpoint/2010/main" val="34781398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äliotsikkodia_2_ei kuvaa">
    <p:spTree>
      <p:nvGrpSpPr>
        <p:cNvPr id="1" name=""/>
        <p:cNvGrpSpPr/>
        <p:nvPr/>
      </p:nvGrpSpPr>
      <p:grpSpPr>
        <a:xfrm>
          <a:off x="0" y="0"/>
          <a:ext cx="0" cy="0"/>
          <a:chOff x="0" y="0"/>
          <a:chExt cx="0" cy="0"/>
        </a:xfrm>
      </p:grpSpPr>
      <p:sp>
        <p:nvSpPr>
          <p:cNvPr id="8" name="Rectangle 7">
            <a:extLst>
              <a:ext uri="{C183D7F6-B498-43B3-948B-1728B52AA6E4}">
                <adec:decorative xmlns:adec="http://schemas.microsoft.com/office/drawing/2017/decorative" val="1"/>
              </a:ext>
            </a:extLst>
          </p:cNvPr>
          <p:cNvSpPr/>
          <p:nvPr userDrawn="1"/>
        </p:nvSpPr>
        <p:spPr>
          <a:xfrm>
            <a:off x="7041736" y="0"/>
            <a:ext cx="5147089" cy="6858000"/>
          </a:xfrm>
          <a:prstGeom prst="rect">
            <a:avLst/>
          </a:prstGeom>
          <a:solidFill>
            <a:srgbClr val="FFF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2" name="Title 1">
            <a:extLst>
              <a:ext uri="{FF2B5EF4-FFF2-40B4-BE49-F238E27FC236}">
                <a16:creationId xmlns:a16="http://schemas.microsoft.com/office/drawing/2014/main" id="{C156402C-FC87-4D40-8CEA-ECD326D560C4}"/>
              </a:ext>
            </a:extLst>
          </p:cNvPr>
          <p:cNvSpPr>
            <a:spLocks noGrp="1"/>
          </p:cNvSpPr>
          <p:nvPr>
            <p:ph type="title" hasCustomPrompt="1"/>
          </p:nvPr>
        </p:nvSpPr>
        <p:spPr>
          <a:xfrm>
            <a:off x="948349" y="2481213"/>
            <a:ext cx="5470771" cy="1391855"/>
          </a:xfrm>
        </p:spPr>
        <p:txBody>
          <a:bodyPr/>
          <a:lstStyle>
            <a:lvl1pPr>
              <a:defRPr sz="3000">
                <a:solidFill>
                  <a:srgbClr val="5A5A5A"/>
                </a:solidFill>
              </a:defRPr>
            </a:lvl1pPr>
          </a:lstStyle>
          <a:p>
            <a:r>
              <a:rPr lang="en-GB" dirty="0"/>
              <a:t>OTSIKKO</a:t>
            </a:r>
            <a:endParaRPr lang="en-FI" dirty="0"/>
          </a:p>
        </p:txBody>
      </p:sp>
      <p:pic>
        <p:nvPicPr>
          <p:cNvPr id="3" name="Picture 2">
            <a:extLst>
              <a:ext uri="{FF2B5EF4-FFF2-40B4-BE49-F238E27FC236}">
                <a16:creationId xmlns:a16="http://schemas.microsoft.com/office/drawing/2014/main" id="{CDA455D1-0D2E-4E79-B9C0-B3AAC7C975B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34605" y="5580907"/>
            <a:ext cx="1965964" cy="1048514"/>
          </a:xfrm>
          <a:prstGeom prst="rect">
            <a:avLst/>
          </a:prstGeom>
        </p:spPr>
      </p:pic>
    </p:spTree>
    <p:extLst>
      <p:ext uri="{BB962C8B-B14F-4D97-AF65-F5344CB8AC3E}">
        <p14:creationId xmlns:p14="http://schemas.microsoft.com/office/powerpoint/2010/main" val="8751057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äliotsikkodia_2_kuva">
    <p:spTree>
      <p:nvGrpSpPr>
        <p:cNvPr id="1" name=""/>
        <p:cNvGrpSpPr/>
        <p:nvPr/>
      </p:nvGrpSpPr>
      <p:grpSpPr>
        <a:xfrm>
          <a:off x="0" y="0"/>
          <a:ext cx="0" cy="0"/>
          <a:chOff x="0" y="0"/>
          <a:chExt cx="0" cy="0"/>
        </a:xfrm>
      </p:grpSpPr>
      <p:sp>
        <p:nvSpPr>
          <p:cNvPr id="8" name="Rectangle 7">
            <a:extLst>
              <a:ext uri="{C183D7F6-B498-43B3-948B-1728B52AA6E4}">
                <adec:decorative xmlns:adec="http://schemas.microsoft.com/office/drawing/2017/decorative" val="1"/>
              </a:ext>
            </a:extLst>
          </p:cNvPr>
          <p:cNvSpPr/>
          <p:nvPr userDrawn="1"/>
        </p:nvSpPr>
        <p:spPr>
          <a:xfrm>
            <a:off x="7041736" y="0"/>
            <a:ext cx="5147089" cy="6858000"/>
          </a:xfrm>
          <a:prstGeom prst="rect">
            <a:avLst/>
          </a:prstGeom>
          <a:solidFill>
            <a:srgbClr val="FFF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2" name="Title 1">
            <a:extLst>
              <a:ext uri="{FF2B5EF4-FFF2-40B4-BE49-F238E27FC236}">
                <a16:creationId xmlns:a16="http://schemas.microsoft.com/office/drawing/2014/main" id="{A12B9E3A-1F8D-6040-AC78-8F13F16FF36B}"/>
              </a:ext>
            </a:extLst>
          </p:cNvPr>
          <p:cNvSpPr>
            <a:spLocks noGrp="1"/>
          </p:cNvSpPr>
          <p:nvPr>
            <p:ph type="title" hasCustomPrompt="1"/>
          </p:nvPr>
        </p:nvSpPr>
        <p:spPr>
          <a:xfrm>
            <a:off x="948349" y="2481213"/>
            <a:ext cx="5470771" cy="1391855"/>
          </a:xfrm>
        </p:spPr>
        <p:txBody>
          <a:bodyPr/>
          <a:lstStyle>
            <a:lvl1pPr>
              <a:defRPr sz="3000">
                <a:solidFill>
                  <a:srgbClr val="5A5A5A"/>
                </a:solidFill>
              </a:defRPr>
            </a:lvl1pPr>
          </a:lstStyle>
          <a:p>
            <a:pPr lvl="0"/>
            <a:r>
              <a:rPr lang="en-US" dirty="0"/>
              <a:t>OTSIKKO</a:t>
            </a:r>
          </a:p>
        </p:txBody>
      </p:sp>
      <p:sp>
        <p:nvSpPr>
          <p:cNvPr id="18" name="Picture Placeholder 8"/>
          <p:cNvSpPr>
            <a:spLocks noGrp="1"/>
          </p:cNvSpPr>
          <p:nvPr>
            <p:ph type="pic" sz="quarter" idx="12"/>
          </p:nvPr>
        </p:nvSpPr>
        <p:spPr>
          <a:xfrm>
            <a:off x="7041736" y="1191846"/>
            <a:ext cx="5147089" cy="5666154"/>
          </a:xfrm>
        </p:spPr>
        <p:txBody>
          <a:bodyPr/>
          <a:lstStyle>
            <a:lvl1pPr marL="0" indent="0">
              <a:buNone/>
              <a:defRPr/>
            </a:lvl1pPr>
          </a:lstStyle>
          <a:p>
            <a:endParaRPr lang="en-US" dirty="0"/>
          </a:p>
        </p:txBody>
      </p:sp>
      <p:pic>
        <p:nvPicPr>
          <p:cNvPr id="3" name="Picture 2">
            <a:extLst>
              <a:ext uri="{FF2B5EF4-FFF2-40B4-BE49-F238E27FC236}">
                <a16:creationId xmlns:a16="http://schemas.microsoft.com/office/drawing/2014/main" id="{ABAB3823-DA59-439E-8DE7-39F0D2B3A17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34605" y="5580907"/>
            <a:ext cx="1965964" cy="1048514"/>
          </a:xfrm>
          <a:prstGeom prst="rect">
            <a:avLst/>
          </a:prstGeom>
        </p:spPr>
      </p:pic>
    </p:spTree>
    <p:extLst>
      <p:ext uri="{BB962C8B-B14F-4D97-AF65-F5344CB8AC3E}">
        <p14:creationId xmlns:p14="http://schemas.microsoft.com/office/powerpoint/2010/main" val="16123379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sältödia_2_teksti_kuva">
    <p:spTree>
      <p:nvGrpSpPr>
        <p:cNvPr id="1" name=""/>
        <p:cNvGrpSpPr/>
        <p:nvPr/>
      </p:nvGrpSpPr>
      <p:grpSpPr>
        <a:xfrm>
          <a:off x="0" y="0"/>
          <a:ext cx="0" cy="0"/>
          <a:chOff x="0" y="0"/>
          <a:chExt cx="0" cy="0"/>
        </a:xfrm>
      </p:grpSpPr>
      <p:sp>
        <p:nvSpPr>
          <p:cNvPr id="8" name="Rectangle 7">
            <a:extLst>
              <a:ext uri="{C183D7F6-B498-43B3-948B-1728B52AA6E4}">
                <adec:decorative xmlns:adec="http://schemas.microsoft.com/office/drawing/2017/decorative" val="1"/>
              </a:ext>
            </a:extLst>
          </p:cNvPr>
          <p:cNvSpPr/>
          <p:nvPr userDrawn="1"/>
        </p:nvSpPr>
        <p:spPr>
          <a:xfrm>
            <a:off x="7041736" y="0"/>
            <a:ext cx="5147089" cy="6858000"/>
          </a:xfrm>
          <a:prstGeom prst="rect">
            <a:avLst/>
          </a:prstGeom>
          <a:solidFill>
            <a:srgbClr val="FFF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12" name="Content Placeholder 2"/>
          <p:cNvSpPr>
            <a:spLocks noGrp="1"/>
          </p:cNvSpPr>
          <p:nvPr>
            <p:ph idx="1" hasCustomPrompt="1"/>
          </p:nvPr>
        </p:nvSpPr>
        <p:spPr>
          <a:xfrm>
            <a:off x="650202" y="609602"/>
            <a:ext cx="5780741" cy="4601985"/>
          </a:xfrm>
        </p:spPr>
        <p:txBody>
          <a:bodyPr>
            <a:noAutofit/>
          </a:bodyPr>
          <a:lstStyle>
            <a:lvl1pPr marL="0" indent="0">
              <a:buClr>
                <a:srgbClr val="5A5A5A"/>
              </a:buClr>
              <a:buFont typeface="Arial"/>
              <a:buNone/>
              <a:defRPr sz="2400" baseline="0">
                <a:solidFill>
                  <a:srgbClr val="5A5A5A"/>
                </a:solidFill>
              </a:defRPr>
            </a:lvl1pPr>
            <a:lvl2pPr>
              <a:defRPr sz="1800"/>
            </a:lvl2pPr>
            <a:lvl3pPr>
              <a:defRPr sz="1800"/>
            </a:lvl3pPr>
            <a:lvl4pPr>
              <a:defRPr sz="1800"/>
            </a:lvl4pPr>
            <a:lvl5pPr>
              <a:defRPr sz="1800"/>
            </a:lvl5pPr>
          </a:lstStyle>
          <a:p>
            <a:pPr lvl="0"/>
            <a:r>
              <a:rPr lang="en-US" dirty="0" err="1"/>
              <a:t>Teksti</a:t>
            </a:r>
            <a:endParaRPr lang="en-US" dirty="0"/>
          </a:p>
        </p:txBody>
      </p:sp>
      <p:sp>
        <p:nvSpPr>
          <p:cNvPr id="15" name="Picture Placeholder 8"/>
          <p:cNvSpPr>
            <a:spLocks noGrp="1"/>
          </p:cNvSpPr>
          <p:nvPr>
            <p:ph type="pic" sz="quarter" idx="12"/>
          </p:nvPr>
        </p:nvSpPr>
        <p:spPr>
          <a:xfrm>
            <a:off x="7041736" y="0"/>
            <a:ext cx="5147089" cy="5666154"/>
          </a:xfrm>
        </p:spPr>
        <p:txBody>
          <a:bodyPr/>
          <a:lstStyle>
            <a:lvl1pPr marL="0" indent="0">
              <a:buNone/>
              <a:defRPr/>
            </a:lvl1pPr>
          </a:lstStyle>
          <a:p>
            <a:endParaRPr lang="en-US" dirty="0"/>
          </a:p>
        </p:txBody>
      </p:sp>
      <p:pic>
        <p:nvPicPr>
          <p:cNvPr id="2" name="Picture 1">
            <a:extLst>
              <a:ext uri="{FF2B5EF4-FFF2-40B4-BE49-F238E27FC236}">
                <a16:creationId xmlns:a16="http://schemas.microsoft.com/office/drawing/2014/main" id="{A2911015-1A58-4E23-93D6-F3415150796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34605" y="5580907"/>
            <a:ext cx="1965964" cy="1048514"/>
          </a:xfrm>
          <a:prstGeom prst="rect">
            <a:avLst/>
          </a:prstGeom>
        </p:spPr>
      </p:pic>
    </p:spTree>
    <p:extLst>
      <p:ext uri="{BB962C8B-B14F-4D97-AF65-F5344CB8AC3E}">
        <p14:creationId xmlns:p14="http://schemas.microsoft.com/office/powerpoint/2010/main" val="11673071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sältödia_teksti">
    <p:spTree>
      <p:nvGrpSpPr>
        <p:cNvPr id="1" name=""/>
        <p:cNvGrpSpPr/>
        <p:nvPr/>
      </p:nvGrpSpPr>
      <p:grpSpPr>
        <a:xfrm>
          <a:off x="0" y="0"/>
          <a:ext cx="0" cy="0"/>
          <a:chOff x="0" y="0"/>
          <a:chExt cx="0" cy="0"/>
        </a:xfrm>
      </p:grpSpPr>
      <p:sp>
        <p:nvSpPr>
          <p:cNvPr id="6" name="Rectangle 5">
            <a:extLst>
              <a:ext uri="{C183D7F6-B498-43B3-948B-1728B52AA6E4}">
                <adec:decorative xmlns:adec="http://schemas.microsoft.com/office/drawing/2017/decorative" val="1"/>
              </a:ext>
            </a:extLst>
          </p:cNvPr>
          <p:cNvSpPr/>
          <p:nvPr userDrawn="1"/>
        </p:nvSpPr>
        <p:spPr>
          <a:xfrm>
            <a:off x="10754335" y="0"/>
            <a:ext cx="1434490" cy="6858000"/>
          </a:xfrm>
          <a:prstGeom prst="rect">
            <a:avLst/>
          </a:prstGeom>
          <a:solidFill>
            <a:srgbClr val="FFF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12" name="Content Placeholder 2"/>
          <p:cNvSpPr>
            <a:spLocks noGrp="1"/>
          </p:cNvSpPr>
          <p:nvPr>
            <p:ph idx="1" hasCustomPrompt="1"/>
          </p:nvPr>
        </p:nvSpPr>
        <p:spPr>
          <a:xfrm>
            <a:off x="650202" y="609602"/>
            <a:ext cx="9477499" cy="4601985"/>
          </a:xfrm>
        </p:spPr>
        <p:txBody>
          <a:bodyPr>
            <a:noAutofit/>
          </a:bodyPr>
          <a:lstStyle>
            <a:lvl1pPr marL="0" indent="0">
              <a:buClr>
                <a:srgbClr val="5A5A5A"/>
              </a:buClr>
              <a:buFont typeface="Arial"/>
              <a:buNone/>
              <a:defRPr sz="2400" baseline="0">
                <a:solidFill>
                  <a:srgbClr val="5A5A5A"/>
                </a:solidFill>
              </a:defRPr>
            </a:lvl1pPr>
            <a:lvl2pPr>
              <a:defRPr sz="1800"/>
            </a:lvl2pPr>
            <a:lvl3pPr>
              <a:defRPr sz="1800"/>
            </a:lvl3pPr>
            <a:lvl4pPr>
              <a:defRPr sz="1800"/>
            </a:lvl4pPr>
            <a:lvl5pPr>
              <a:defRPr sz="1800"/>
            </a:lvl5pPr>
          </a:lstStyle>
          <a:p>
            <a:pPr lvl="0"/>
            <a:r>
              <a:rPr lang="en-US" dirty="0" err="1"/>
              <a:t>Teksti</a:t>
            </a:r>
            <a:endParaRPr lang="en-US" dirty="0"/>
          </a:p>
        </p:txBody>
      </p:sp>
      <p:pic>
        <p:nvPicPr>
          <p:cNvPr id="2" name="Picture 1">
            <a:extLst>
              <a:ext uri="{FF2B5EF4-FFF2-40B4-BE49-F238E27FC236}">
                <a16:creationId xmlns:a16="http://schemas.microsoft.com/office/drawing/2014/main" id="{5887E9D5-489A-4EA3-8B59-C3D27D6524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34605" y="5580907"/>
            <a:ext cx="1965964" cy="1048514"/>
          </a:xfrm>
          <a:prstGeom prst="rect">
            <a:avLst/>
          </a:prstGeom>
        </p:spPr>
      </p:pic>
    </p:spTree>
    <p:extLst>
      <p:ext uri="{BB962C8B-B14F-4D97-AF65-F5344CB8AC3E}">
        <p14:creationId xmlns:p14="http://schemas.microsoft.com/office/powerpoint/2010/main" val="7192902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isältödia_otsikko_tyhjä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49008-A790-9F40-A083-446FED94E54E}"/>
              </a:ext>
            </a:extLst>
          </p:cNvPr>
          <p:cNvSpPr>
            <a:spLocks noGrp="1"/>
          </p:cNvSpPr>
          <p:nvPr>
            <p:ph type="title" hasCustomPrompt="1"/>
          </p:nvPr>
        </p:nvSpPr>
        <p:spPr>
          <a:xfrm>
            <a:off x="527271" y="550744"/>
            <a:ext cx="6600441" cy="1016000"/>
          </a:xfrm>
        </p:spPr>
        <p:txBody>
          <a:bodyPr/>
          <a:lstStyle>
            <a:lvl1pPr>
              <a:defRPr sz="3000">
                <a:solidFill>
                  <a:srgbClr val="5A5A5A"/>
                </a:solidFill>
              </a:defRPr>
            </a:lvl1pPr>
          </a:lstStyle>
          <a:p>
            <a:pPr lvl="0"/>
            <a:r>
              <a:rPr lang="en-US" dirty="0"/>
              <a:t>OTSIKKO</a:t>
            </a:r>
          </a:p>
        </p:txBody>
      </p:sp>
      <p:pic>
        <p:nvPicPr>
          <p:cNvPr id="3" name="Picture 2">
            <a:extLst>
              <a:ext uri="{FF2B5EF4-FFF2-40B4-BE49-F238E27FC236}">
                <a16:creationId xmlns:a16="http://schemas.microsoft.com/office/drawing/2014/main" id="{836F4917-7991-4E4C-8865-5D48B4284D7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34605" y="5580907"/>
            <a:ext cx="1965964" cy="1048514"/>
          </a:xfrm>
          <a:prstGeom prst="rect">
            <a:avLst/>
          </a:prstGeom>
        </p:spPr>
      </p:pic>
    </p:spTree>
    <p:extLst>
      <p:ext uri="{BB962C8B-B14F-4D97-AF65-F5344CB8AC3E}">
        <p14:creationId xmlns:p14="http://schemas.microsoft.com/office/powerpoint/2010/main" val="1968621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loitusdia_2">
    <p:spTree>
      <p:nvGrpSpPr>
        <p:cNvPr id="1" name=""/>
        <p:cNvGrpSpPr/>
        <p:nvPr/>
      </p:nvGrpSpPr>
      <p:grpSpPr>
        <a:xfrm>
          <a:off x="0" y="0"/>
          <a:ext cx="0" cy="0"/>
          <a:chOff x="0" y="0"/>
          <a:chExt cx="0" cy="0"/>
        </a:xfrm>
      </p:grpSpPr>
      <p:pic>
        <p:nvPicPr>
          <p:cNvPr id="4" name="Picture 3">
            <a:extLs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88825" cy="3163592"/>
          </a:xfrm>
          <a:prstGeom prst="rect">
            <a:avLst/>
          </a:prstGeom>
        </p:spPr>
      </p:pic>
      <p:sp>
        <p:nvSpPr>
          <p:cNvPr id="6" name="Title 1">
            <a:extLst>
              <a:ext uri="{FF2B5EF4-FFF2-40B4-BE49-F238E27FC236}">
                <a16:creationId xmlns:a16="http://schemas.microsoft.com/office/drawing/2014/main" id="{22B0BAB5-7938-4C84-918B-56D211D6CE1D}"/>
              </a:ext>
            </a:extLst>
          </p:cNvPr>
          <p:cNvSpPr>
            <a:spLocks noGrp="1"/>
          </p:cNvSpPr>
          <p:nvPr>
            <p:ph type="title" hasCustomPrompt="1"/>
          </p:nvPr>
        </p:nvSpPr>
        <p:spPr>
          <a:xfrm>
            <a:off x="503459" y="3705633"/>
            <a:ext cx="11162063" cy="1286529"/>
          </a:xfrm>
        </p:spPr>
        <p:txBody>
          <a:bodyPr anchor="t" anchorCtr="0">
            <a:noAutofit/>
          </a:bodyPr>
          <a:lstStyle>
            <a:lvl1pPr algn="l">
              <a:lnSpc>
                <a:spcPct val="110000"/>
              </a:lnSpc>
              <a:defRPr sz="4000" b="1">
                <a:solidFill>
                  <a:srgbClr val="FF5000"/>
                </a:solidFill>
              </a:defRPr>
            </a:lvl1pPr>
          </a:lstStyle>
          <a:p>
            <a:r>
              <a:rPr lang="fi-FI" dirty="0"/>
              <a:t>OTSIKKO</a:t>
            </a:r>
            <a:endParaRPr lang="en-US" dirty="0"/>
          </a:p>
        </p:txBody>
      </p:sp>
      <p:pic>
        <p:nvPicPr>
          <p:cNvPr id="2" name="Picture 1" descr="Metropolia Ammattikorkeakoulu.">
            <a:extLst>
              <a:ext uri="{FF2B5EF4-FFF2-40B4-BE49-F238E27FC236}">
                <a16:creationId xmlns:a16="http://schemas.microsoft.com/office/drawing/2014/main" id="{4A69CE1B-BFE1-4E2A-BCB2-6CA2519DDC07}"/>
              </a:ext>
            </a:extLst>
          </p:cNvPr>
          <p:cNvPicPr>
            <a:picLocks noChangeAspect="1"/>
          </p:cNvPicPr>
          <p:nvPr userDrawn="1"/>
        </p:nvPicPr>
        <p:blipFill>
          <a:blip r:embed="rId3"/>
          <a:stretch>
            <a:fillRect/>
          </a:stretch>
        </p:blipFill>
        <p:spPr>
          <a:xfrm>
            <a:off x="9860198" y="5579763"/>
            <a:ext cx="1965964" cy="1048514"/>
          </a:xfrm>
          <a:prstGeom prst="rect">
            <a:avLst/>
          </a:prstGeom>
        </p:spPr>
      </p:pic>
    </p:spTree>
    <p:extLst>
      <p:ext uri="{BB962C8B-B14F-4D97-AF65-F5344CB8AC3E}">
        <p14:creationId xmlns:p14="http://schemas.microsoft.com/office/powerpoint/2010/main" val="5775495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isältödia_otsikko_tyhjä_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7E255-173B-4F4F-996E-0AB6E9F20521}"/>
              </a:ext>
            </a:extLst>
          </p:cNvPr>
          <p:cNvSpPr>
            <a:spLocks noGrp="1"/>
          </p:cNvSpPr>
          <p:nvPr>
            <p:ph type="title" hasCustomPrompt="1"/>
          </p:nvPr>
        </p:nvSpPr>
        <p:spPr>
          <a:xfrm>
            <a:off x="527271" y="550744"/>
            <a:ext cx="6600441" cy="1016000"/>
          </a:xfrm>
        </p:spPr>
        <p:txBody>
          <a:bodyPr/>
          <a:lstStyle>
            <a:lvl1pPr>
              <a:defRPr sz="3000">
                <a:solidFill>
                  <a:srgbClr val="5A5A5A"/>
                </a:solidFill>
              </a:defRPr>
            </a:lvl1pPr>
          </a:lstStyle>
          <a:p>
            <a:pPr lvl="0"/>
            <a:r>
              <a:rPr lang="en-US" dirty="0"/>
              <a:t>OTSIKKO</a:t>
            </a:r>
          </a:p>
        </p:txBody>
      </p:sp>
      <p:pic>
        <p:nvPicPr>
          <p:cNvPr id="3" name="Picture 2">
            <a:extLst>
              <a:ext uri="{FF2B5EF4-FFF2-40B4-BE49-F238E27FC236}">
                <a16:creationId xmlns:a16="http://schemas.microsoft.com/office/drawing/2014/main" id="{A1C39C95-0C78-40BC-9D23-C64BC63828D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9860198" y="5579763"/>
            <a:ext cx="1965964" cy="1048514"/>
          </a:xfrm>
          <a:prstGeom prst="rect">
            <a:avLst/>
          </a:prstGeom>
        </p:spPr>
      </p:pic>
    </p:spTree>
    <p:extLst>
      <p:ext uri="{BB962C8B-B14F-4D97-AF65-F5344CB8AC3E}">
        <p14:creationId xmlns:p14="http://schemas.microsoft.com/office/powerpoint/2010/main" val="28965426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äliotsikkodia_3">
    <p:spTree>
      <p:nvGrpSpPr>
        <p:cNvPr id="1" name=""/>
        <p:cNvGrpSpPr/>
        <p:nvPr/>
      </p:nvGrpSpPr>
      <p:grpSpPr>
        <a:xfrm>
          <a:off x="0" y="0"/>
          <a:ext cx="0" cy="0"/>
          <a:chOff x="0" y="0"/>
          <a:chExt cx="0" cy="0"/>
        </a:xfrm>
      </p:grpSpPr>
      <p:sp>
        <p:nvSpPr>
          <p:cNvPr id="5" name="Rectangle 4">
            <a:extLst>
              <a:ext uri="{C183D7F6-B498-43B3-948B-1728B52AA6E4}">
                <adec:decorative xmlns:adec="http://schemas.microsoft.com/office/drawing/2017/decorative" val="1"/>
              </a:ext>
            </a:extLst>
          </p:cNvPr>
          <p:cNvSpPr/>
          <p:nvPr userDrawn="1"/>
        </p:nvSpPr>
        <p:spPr>
          <a:xfrm>
            <a:off x="1" y="0"/>
            <a:ext cx="1434490" cy="6858000"/>
          </a:xfrm>
          <a:prstGeom prst="rect">
            <a:avLst/>
          </a:prstGeom>
          <a:solidFill>
            <a:srgbClr val="FF5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2" name="Title 1">
            <a:extLst>
              <a:ext uri="{FF2B5EF4-FFF2-40B4-BE49-F238E27FC236}">
                <a16:creationId xmlns:a16="http://schemas.microsoft.com/office/drawing/2014/main" id="{EED6F256-C579-A346-AF42-3D9DBA48B0E3}"/>
              </a:ext>
            </a:extLst>
          </p:cNvPr>
          <p:cNvSpPr>
            <a:spLocks noGrp="1"/>
          </p:cNvSpPr>
          <p:nvPr>
            <p:ph type="title" hasCustomPrompt="1"/>
          </p:nvPr>
        </p:nvSpPr>
        <p:spPr>
          <a:xfrm>
            <a:off x="2090354" y="2626476"/>
            <a:ext cx="6756330" cy="1391855"/>
          </a:xfrm>
        </p:spPr>
        <p:txBody>
          <a:bodyPr/>
          <a:lstStyle>
            <a:lvl1pPr>
              <a:defRPr sz="3000">
                <a:solidFill>
                  <a:srgbClr val="5A5A5A"/>
                </a:solidFill>
              </a:defRPr>
            </a:lvl1pPr>
          </a:lstStyle>
          <a:p>
            <a:pPr lvl="0"/>
            <a:r>
              <a:rPr lang="en-US" dirty="0"/>
              <a:t>OTSIKKO</a:t>
            </a:r>
          </a:p>
        </p:txBody>
      </p:sp>
      <p:pic>
        <p:nvPicPr>
          <p:cNvPr id="3" name="Picture 2">
            <a:extLst>
              <a:ext uri="{FF2B5EF4-FFF2-40B4-BE49-F238E27FC236}">
                <a16:creationId xmlns:a16="http://schemas.microsoft.com/office/drawing/2014/main" id="{D497D28E-814D-473B-A103-C5BC7959130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9860198" y="5579763"/>
            <a:ext cx="1965964" cy="1048514"/>
          </a:xfrm>
          <a:prstGeom prst="rect">
            <a:avLst/>
          </a:prstGeom>
        </p:spPr>
      </p:pic>
    </p:spTree>
    <p:extLst>
      <p:ext uri="{BB962C8B-B14F-4D97-AF65-F5344CB8AC3E}">
        <p14:creationId xmlns:p14="http://schemas.microsoft.com/office/powerpoint/2010/main" val="8992174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isältödia_otsikko_teksti_1">
    <p:spTree>
      <p:nvGrpSpPr>
        <p:cNvPr id="1" name=""/>
        <p:cNvGrpSpPr/>
        <p:nvPr/>
      </p:nvGrpSpPr>
      <p:grpSpPr>
        <a:xfrm>
          <a:off x="0" y="0"/>
          <a:ext cx="0" cy="0"/>
          <a:chOff x="0" y="0"/>
          <a:chExt cx="0" cy="0"/>
        </a:xfrm>
      </p:grpSpPr>
      <p:sp>
        <p:nvSpPr>
          <p:cNvPr id="5" name="Rectangle 4">
            <a:extLst>
              <a:ext uri="{C183D7F6-B498-43B3-948B-1728B52AA6E4}">
                <adec:decorative xmlns:adec="http://schemas.microsoft.com/office/drawing/2017/decorative" val="1"/>
              </a:ext>
            </a:extLst>
          </p:cNvPr>
          <p:cNvSpPr/>
          <p:nvPr userDrawn="1"/>
        </p:nvSpPr>
        <p:spPr>
          <a:xfrm>
            <a:off x="10754335" y="0"/>
            <a:ext cx="1434490" cy="6858000"/>
          </a:xfrm>
          <a:prstGeom prst="rect">
            <a:avLst/>
          </a:prstGeom>
          <a:solidFill>
            <a:srgbClr val="FFF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2" name="Title 1">
            <a:extLst>
              <a:ext uri="{FF2B5EF4-FFF2-40B4-BE49-F238E27FC236}">
                <a16:creationId xmlns:a16="http://schemas.microsoft.com/office/drawing/2014/main" id="{5CF343C3-2969-6343-AC9B-D9FE59DCF083}"/>
              </a:ext>
            </a:extLst>
          </p:cNvPr>
          <p:cNvSpPr>
            <a:spLocks noGrp="1"/>
          </p:cNvSpPr>
          <p:nvPr>
            <p:ph type="title" hasCustomPrompt="1"/>
          </p:nvPr>
        </p:nvSpPr>
        <p:spPr>
          <a:xfrm>
            <a:off x="992953" y="539280"/>
            <a:ext cx="5470771" cy="1391855"/>
          </a:xfrm>
        </p:spPr>
        <p:txBody>
          <a:bodyPr/>
          <a:lstStyle>
            <a:lvl1pPr>
              <a:defRPr sz="3000">
                <a:solidFill>
                  <a:srgbClr val="5A5A5A"/>
                </a:solidFill>
              </a:defRPr>
            </a:lvl1pPr>
          </a:lstStyle>
          <a:p>
            <a:pPr lvl="0"/>
            <a:r>
              <a:rPr lang="en-US" dirty="0"/>
              <a:t>OTSIKKO</a:t>
            </a:r>
          </a:p>
        </p:txBody>
      </p:sp>
      <p:sp>
        <p:nvSpPr>
          <p:cNvPr id="11" name="Content Placeholder 2"/>
          <p:cNvSpPr>
            <a:spLocks noGrp="1"/>
          </p:cNvSpPr>
          <p:nvPr>
            <p:ph idx="1" hasCustomPrompt="1"/>
          </p:nvPr>
        </p:nvSpPr>
        <p:spPr>
          <a:xfrm>
            <a:off x="992953" y="2183390"/>
            <a:ext cx="9118606" cy="2939888"/>
          </a:xfrm>
        </p:spPr>
        <p:txBody>
          <a:bodyPr>
            <a:noAutofit/>
          </a:bodyPr>
          <a:lstStyle>
            <a:lvl1pPr marL="0" indent="0">
              <a:buClr>
                <a:srgbClr val="5A5A5A"/>
              </a:buClr>
              <a:buFont typeface="Arial"/>
              <a:buNone/>
              <a:defRPr sz="2400" baseline="0">
                <a:solidFill>
                  <a:srgbClr val="5A5A5A"/>
                </a:solidFill>
              </a:defRPr>
            </a:lvl1pPr>
            <a:lvl2pPr>
              <a:defRPr sz="1800"/>
            </a:lvl2pPr>
            <a:lvl3pPr>
              <a:defRPr sz="1800"/>
            </a:lvl3pPr>
            <a:lvl4pPr>
              <a:defRPr sz="1800"/>
            </a:lvl4pPr>
            <a:lvl5pPr>
              <a:defRPr sz="1800"/>
            </a:lvl5pPr>
          </a:lstStyle>
          <a:p>
            <a:pPr lvl="0"/>
            <a:r>
              <a:rPr lang="en-US" dirty="0" err="1"/>
              <a:t>Teksti</a:t>
            </a:r>
            <a:endParaRPr lang="en-US" dirty="0"/>
          </a:p>
        </p:txBody>
      </p:sp>
      <p:pic>
        <p:nvPicPr>
          <p:cNvPr id="3" name="Picture 2">
            <a:extLst>
              <a:ext uri="{FF2B5EF4-FFF2-40B4-BE49-F238E27FC236}">
                <a16:creationId xmlns:a16="http://schemas.microsoft.com/office/drawing/2014/main" id="{9306CDE3-86FE-4E90-A51F-059B9AAB98B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34605" y="5580907"/>
            <a:ext cx="1965964" cy="1048514"/>
          </a:xfrm>
          <a:prstGeom prst="rect">
            <a:avLst/>
          </a:prstGeom>
        </p:spPr>
      </p:pic>
    </p:spTree>
    <p:extLst>
      <p:ext uri="{BB962C8B-B14F-4D97-AF65-F5344CB8AC3E}">
        <p14:creationId xmlns:p14="http://schemas.microsoft.com/office/powerpoint/2010/main" val="28410733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isältödia_otsikko_teksti_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3C1BC-2565-5544-BB5B-DF4611A22139}"/>
              </a:ext>
            </a:extLst>
          </p:cNvPr>
          <p:cNvSpPr>
            <a:spLocks noGrp="1"/>
          </p:cNvSpPr>
          <p:nvPr>
            <p:ph type="title" hasCustomPrompt="1"/>
          </p:nvPr>
        </p:nvSpPr>
        <p:spPr>
          <a:xfrm>
            <a:off x="2067653" y="539280"/>
            <a:ext cx="5470771" cy="1391855"/>
          </a:xfrm>
        </p:spPr>
        <p:txBody>
          <a:bodyPr/>
          <a:lstStyle>
            <a:lvl1pPr>
              <a:defRPr sz="3000">
                <a:solidFill>
                  <a:srgbClr val="5A5A5A"/>
                </a:solidFill>
              </a:defRPr>
            </a:lvl1pPr>
          </a:lstStyle>
          <a:p>
            <a:pPr lvl="0"/>
            <a:r>
              <a:rPr lang="en-US" dirty="0"/>
              <a:t>OTSIKKO</a:t>
            </a:r>
          </a:p>
        </p:txBody>
      </p:sp>
      <p:sp>
        <p:nvSpPr>
          <p:cNvPr id="15" name="Content Placeholder 2"/>
          <p:cNvSpPr>
            <a:spLocks noGrp="1"/>
          </p:cNvSpPr>
          <p:nvPr>
            <p:ph idx="1" hasCustomPrompt="1"/>
          </p:nvPr>
        </p:nvSpPr>
        <p:spPr>
          <a:xfrm>
            <a:off x="2067653" y="2183390"/>
            <a:ext cx="9118606" cy="2939888"/>
          </a:xfrm>
        </p:spPr>
        <p:txBody>
          <a:bodyPr>
            <a:noAutofit/>
          </a:bodyPr>
          <a:lstStyle>
            <a:lvl1pPr marL="0" indent="0">
              <a:buClr>
                <a:srgbClr val="5A5A5A"/>
              </a:buClr>
              <a:buFont typeface="Arial"/>
              <a:buNone/>
              <a:defRPr sz="2400" baseline="0">
                <a:solidFill>
                  <a:srgbClr val="5A5A5A"/>
                </a:solidFill>
              </a:defRPr>
            </a:lvl1pPr>
            <a:lvl2pPr>
              <a:defRPr sz="1800"/>
            </a:lvl2pPr>
            <a:lvl3pPr>
              <a:defRPr sz="1800"/>
            </a:lvl3pPr>
            <a:lvl4pPr>
              <a:defRPr sz="1800"/>
            </a:lvl4pPr>
            <a:lvl5pPr>
              <a:defRPr sz="1800"/>
            </a:lvl5pPr>
          </a:lstStyle>
          <a:p>
            <a:pPr lvl="0"/>
            <a:r>
              <a:rPr lang="en-US" dirty="0" err="1"/>
              <a:t>Teksti</a:t>
            </a:r>
            <a:endParaRPr lang="en-US" dirty="0"/>
          </a:p>
        </p:txBody>
      </p:sp>
      <p:sp>
        <p:nvSpPr>
          <p:cNvPr id="3" name="Rectangle 2">
            <a:extLst>
              <a:ext uri="{FF2B5EF4-FFF2-40B4-BE49-F238E27FC236}">
                <a16:creationId xmlns:a16="http://schemas.microsoft.com/office/drawing/2014/main" id="{2BACFF51-2D03-4B25-9914-A899DBDB58D1}"/>
              </a:ext>
              <a:ext uri="{C183D7F6-B498-43B3-948B-1728B52AA6E4}">
                <adec:decorative xmlns:adec="http://schemas.microsoft.com/office/drawing/2017/decorative" val="1"/>
              </a:ext>
            </a:extLst>
          </p:cNvPr>
          <p:cNvSpPr/>
          <p:nvPr userDrawn="1"/>
        </p:nvSpPr>
        <p:spPr>
          <a:xfrm>
            <a:off x="1" y="0"/>
            <a:ext cx="1434490" cy="6858000"/>
          </a:xfrm>
          <a:prstGeom prst="rect">
            <a:avLst/>
          </a:prstGeom>
          <a:solidFill>
            <a:srgbClr val="FF5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pic>
        <p:nvPicPr>
          <p:cNvPr id="4" name="Picture 3">
            <a:extLst>
              <a:ext uri="{FF2B5EF4-FFF2-40B4-BE49-F238E27FC236}">
                <a16:creationId xmlns:a16="http://schemas.microsoft.com/office/drawing/2014/main" id="{710E9725-3525-4901-89F2-169DA6AC827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9860198" y="5579763"/>
            <a:ext cx="1965964" cy="1048514"/>
          </a:xfrm>
          <a:prstGeom prst="rect">
            <a:avLst/>
          </a:prstGeom>
        </p:spPr>
      </p:pic>
    </p:spTree>
    <p:extLst>
      <p:ext uri="{BB962C8B-B14F-4D97-AF65-F5344CB8AC3E}">
        <p14:creationId xmlns:p14="http://schemas.microsoft.com/office/powerpoint/2010/main" val="34011118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logan/sitaatti">
    <p:spTree>
      <p:nvGrpSpPr>
        <p:cNvPr id="1" name=""/>
        <p:cNvGrpSpPr/>
        <p:nvPr/>
      </p:nvGrpSpPr>
      <p:grpSpPr>
        <a:xfrm>
          <a:off x="0" y="0"/>
          <a:ext cx="0" cy="0"/>
          <a:chOff x="0" y="0"/>
          <a:chExt cx="0" cy="0"/>
        </a:xfrm>
      </p:grpSpPr>
      <p:sp>
        <p:nvSpPr>
          <p:cNvPr id="3" name="Rectangle 2">
            <a:extLst>
              <a:ext uri="{C183D7F6-B498-43B3-948B-1728B52AA6E4}">
                <adec:decorative xmlns:adec="http://schemas.microsoft.com/office/drawing/2017/decorative" val="1"/>
              </a:ext>
            </a:extLst>
          </p:cNvPr>
          <p:cNvSpPr/>
          <p:nvPr userDrawn="1"/>
        </p:nvSpPr>
        <p:spPr>
          <a:xfrm>
            <a:off x="5364336" y="0"/>
            <a:ext cx="6824488" cy="4500134"/>
          </a:xfrm>
          <a:prstGeom prst="rect">
            <a:avLst/>
          </a:prstGeom>
          <a:solidFill>
            <a:srgbClr val="FFF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5" name="Text Placeholder 4"/>
          <p:cNvSpPr>
            <a:spLocks noGrp="1"/>
          </p:cNvSpPr>
          <p:nvPr>
            <p:ph type="body" sz="quarter" idx="11" hasCustomPrompt="1"/>
          </p:nvPr>
        </p:nvSpPr>
        <p:spPr>
          <a:xfrm>
            <a:off x="1484111" y="2243937"/>
            <a:ext cx="4456112" cy="1316038"/>
          </a:xfrm>
        </p:spPr>
        <p:txBody>
          <a:bodyPr>
            <a:normAutofit/>
          </a:bodyPr>
          <a:lstStyle>
            <a:lvl1pPr marL="0" indent="0">
              <a:buNone/>
              <a:defRPr sz="2800" baseline="0"/>
            </a:lvl1pPr>
          </a:lstStyle>
          <a:p>
            <a:pPr lvl="0"/>
            <a:r>
              <a:rPr lang="en-US" dirty="0" err="1"/>
              <a:t>Sitaatti</a:t>
            </a:r>
            <a:r>
              <a:rPr lang="en-US" dirty="0"/>
              <a:t> tai slogan</a:t>
            </a:r>
          </a:p>
        </p:txBody>
      </p:sp>
      <p:pic>
        <p:nvPicPr>
          <p:cNvPr id="13" name="Picture 12">
            <a:extLs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715125" y="1384300"/>
            <a:ext cx="5473700" cy="5473700"/>
          </a:xfrm>
          <a:prstGeom prst="rect">
            <a:avLst/>
          </a:prstGeom>
        </p:spPr>
      </p:pic>
      <p:pic>
        <p:nvPicPr>
          <p:cNvPr id="2" name="Picture 1">
            <a:extLst>
              <a:ext uri="{FF2B5EF4-FFF2-40B4-BE49-F238E27FC236}">
                <a16:creationId xmlns:a16="http://schemas.microsoft.com/office/drawing/2014/main" id="{535D9CEA-03C2-4683-94BB-38EC15877FC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334605" y="5580907"/>
            <a:ext cx="1965964" cy="1048514"/>
          </a:xfrm>
          <a:prstGeom prst="rect">
            <a:avLst/>
          </a:prstGeom>
        </p:spPr>
      </p:pic>
    </p:spTree>
    <p:extLst>
      <p:ext uri="{BB962C8B-B14F-4D97-AF65-F5344CB8AC3E}">
        <p14:creationId xmlns:p14="http://schemas.microsoft.com/office/powerpoint/2010/main" val="18916851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logan/sitaatti_2">
    <p:spTree>
      <p:nvGrpSpPr>
        <p:cNvPr id="1" name=""/>
        <p:cNvGrpSpPr/>
        <p:nvPr/>
      </p:nvGrpSpPr>
      <p:grpSpPr>
        <a:xfrm>
          <a:off x="0" y="0"/>
          <a:ext cx="0" cy="0"/>
          <a:chOff x="0" y="0"/>
          <a:chExt cx="0" cy="0"/>
        </a:xfrm>
      </p:grpSpPr>
      <p:sp>
        <p:nvSpPr>
          <p:cNvPr id="3" name="Rectangle 2">
            <a:extLst>
              <a:ext uri="{C183D7F6-B498-43B3-948B-1728B52AA6E4}">
                <adec:decorative xmlns:adec="http://schemas.microsoft.com/office/drawing/2017/decorative" val="1"/>
              </a:ext>
            </a:extLst>
          </p:cNvPr>
          <p:cNvSpPr/>
          <p:nvPr userDrawn="1"/>
        </p:nvSpPr>
        <p:spPr>
          <a:xfrm>
            <a:off x="5364336" y="0"/>
            <a:ext cx="6824488" cy="4500134"/>
          </a:xfrm>
          <a:prstGeom prst="rect">
            <a:avLst/>
          </a:prstGeom>
          <a:solidFill>
            <a:srgbClr val="FFF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5" name="Text Placeholder 4"/>
          <p:cNvSpPr>
            <a:spLocks noGrp="1"/>
          </p:cNvSpPr>
          <p:nvPr>
            <p:ph type="body" sz="quarter" idx="11" hasCustomPrompt="1"/>
          </p:nvPr>
        </p:nvSpPr>
        <p:spPr>
          <a:xfrm>
            <a:off x="1484111" y="2243937"/>
            <a:ext cx="4456112" cy="1316038"/>
          </a:xfrm>
        </p:spPr>
        <p:txBody>
          <a:bodyPr>
            <a:noAutofit/>
          </a:bodyPr>
          <a:lstStyle>
            <a:lvl1pPr marL="0" indent="0">
              <a:buNone/>
              <a:defRPr sz="2800" baseline="0"/>
            </a:lvl1pPr>
          </a:lstStyle>
          <a:p>
            <a:pPr lvl="0"/>
            <a:r>
              <a:rPr lang="en-US" dirty="0" err="1"/>
              <a:t>Sitaatti</a:t>
            </a:r>
            <a:r>
              <a:rPr lang="en-US" dirty="0"/>
              <a:t> tai slogan</a:t>
            </a:r>
          </a:p>
        </p:txBody>
      </p:sp>
      <p:sp>
        <p:nvSpPr>
          <p:cNvPr id="7" name="Picture Placeholder 6"/>
          <p:cNvSpPr>
            <a:spLocks noGrp="1"/>
          </p:cNvSpPr>
          <p:nvPr>
            <p:ph type="pic" sz="quarter" idx="12"/>
          </p:nvPr>
        </p:nvSpPr>
        <p:spPr>
          <a:xfrm>
            <a:off x="6740525" y="1409700"/>
            <a:ext cx="5448300" cy="5448300"/>
          </a:xfrm>
        </p:spPr>
        <p:txBody>
          <a:bodyPr/>
          <a:lstStyle/>
          <a:p>
            <a:endParaRPr lang="en-US"/>
          </a:p>
        </p:txBody>
      </p:sp>
      <p:pic>
        <p:nvPicPr>
          <p:cNvPr id="2" name="Picture 1">
            <a:extLst>
              <a:ext uri="{FF2B5EF4-FFF2-40B4-BE49-F238E27FC236}">
                <a16:creationId xmlns:a16="http://schemas.microsoft.com/office/drawing/2014/main" id="{1F8CC785-6C44-4182-8E65-F01DBB709DC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34605" y="5580907"/>
            <a:ext cx="1965964" cy="1048514"/>
          </a:xfrm>
          <a:prstGeom prst="rect">
            <a:avLst/>
          </a:prstGeom>
        </p:spPr>
      </p:pic>
    </p:spTree>
    <p:extLst>
      <p:ext uri="{BB962C8B-B14F-4D97-AF65-F5344CB8AC3E}">
        <p14:creationId xmlns:p14="http://schemas.microsoft.com/office/powerpoint/2010/main" val="36690244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8" name="Media Placeholder 7"/>
          <p:cNvSpPr>
            <a:spLocks noGrp="1"/>
          </p:cNvSpPr>
          <p:nvPr>
            <p:ph type="media" sz="quarter" idx="10"/>
          </p:nvPr>
        </p:nvSpPr>
        <p:spPr>
          <a:xfrm>
            <a:off x="2995399" y="1612706"/>
            <a:ext cx="6198027" cy="3182412"/>
          </a:xfrm>
        </p:spPr>
        <p:txBody>
          <a:bodyPr/>
          <a:lstStyle/>
          <a:p>
            <a:endParaRPr lang="fi-FI"/>
          </a:p>
        </p:txBody>
      </p:sp>
      <p:pic>
        <p:nvPicPr>
          <p:cNvPr id="2" name="Picture 1">
            <a:extLst>
              <a:ext uri="{FF2B5EF4-FFF2-40B4-BE49-F238E27FC236}">
                <a16:creationId xmlns:a16="http://schemas.microsoft.com/office/drawing/2014/main" id="{3FAD0950-44FC-45CE-A679-3F96F8F50C5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34605" y="5580907"/>
            <a:ext cx="1965964" cy="1048514"/>
          </a:xfrm>
          <a:prstGeom prst="rect">
            <a:avLst/>
          </a:prstGeom>
        </p:spPr>
      </p:pic>
    </p:spTree>
    <p:extLst>
      <p:ext uri="{BB962C8B-B14F-4D97-AF65-F5344CB8AC3E}">
        <p14:creationId xmlns:p14="http://schemas.microsoft.com/office/powerpoint/2010/main" val="24532976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opetusdia">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userDrawn="1"/>
        </p:nvSpPr>
        <p:spPr>
          <a:xfrm>
            <a:off x="0" y="0"/>
            <a:ext cx="7020000" cy="6858000"/>
          </a:xfrm>
          <a:prstGeom prst="rect">
            <a:avLst/>
          </a:prstGeom>
          <a:solidFill>
            <a:srgbClr val="FFF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4" name="Title 3">
            <a:extLst>
              <a:ext uri="{FF2B5EF4-FFF2-40B4-BE49-F238E27FC236}">
                <a16:creationId xmlns:a16="http://schemas.microsoft.com/office/drawing/2014/main" id="{1AD56A16-7194-0C4D-AC11-246776FE6055}"/>
              </a:ext>
            </a:extLst>
          </p:cNvPr>
          <p:cNvSpPr>
            <a:spLocks noGrp="1"/>
          </p:cNvSpPr>
          <p:nvPr>
            <p:ph type="title" hasCustomPrompt="1"/>
          </p:nvPr>
        </p:nvSpPr>
        <p:spPr>
          <a:xfrm>
            <a:off x="8184681" y="2222786"/>
            <a:ext cx="2852771" cy="1699927"/>
          </a:xfrm>
        </p:spPr>
        <p:txBody>
          <a:bodyPr/>
          <a:lstStyle>
            <a:lvl1pPr algn="r">
              <a:defRPr sz="3000">
                <a:solidFill>
                  <a:srgbClr val="5A5A5A"/>
                </a:solidFill>
              </a:defRPr>
            </a:lvl1pPr>
          </a:lstStyle>
          <a:p>
            <a:pPr lvl="0"/>
            <a:r>
              <a:rPr lang="en-US" dirty="0"/>
              <a:t>LOPETUS</a:t>
            </a:r>
          </a:p>
        </p:txBody>
      </p:sp>
      <p:pic>
        <p:nvPicPr>
          <p:cNvPr id="2" name="Picture 1">
            <a:extLs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168400"/>
            <a:ext cx="7023100" cy="5689600"/>
          </a:xfrm>
          <a:prstGeom prst="rect">
            <a:avLst/>
          </a:prstGeom>
        </p:spPr>
      </p:pic>
      <p:pic>
        <p:nvPicPr>
          <p:cNvPr id="3" name="Picture 2">
            <a:extLst>
              <a:ext uri="{FF2B5EF4-FFF2-40B4-BE49-F238E27FC236}">
                <a16:creationId xmlns:a16="http://schemas.microsoft.com/office/drawing/2014/main" id="{661E5A0C-DAFC-43D2-9B26-5DB4C01A54F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860198" y="5579763"/>
            <a:ext cx="1965964" cy="1048514"/>
          </a:xfrm>
          <a:prstGeom prst="rect">
            <a:avLst/>
          </a:prstGeom>
        </p:spPr>
      </p:pic>
    </p:spTree>
    <p:extLst>
      <p:ext uri="{BB962C8B-B14F-4D97-AF65-F5344CB8AC3E}">
        <p14:creationId xmlns:p14="http://schemas.microsoft.com/office/powerpoint/2010/main" val="35760156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Otsikko ja sisältö">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DD9DE590-F579-43CA-A716-3D3C4F69D562}"/>
              </a:ext>
            </a:extLst>
          </p:cNvPr>
          <p:cNvSpPr>
            <a:spLocks noGrp="1"/>
          </p:cNvSpPr>
          <p:nvPr>
            <p:ph type="title"/>
          </p:nvPr>
        </p:nvSpPr>
        <p:spPr/>
        <p:txBody>
          <a:bodyPr/>
          <a:lstStyle/>
          <a:p>
            <a:r>
              <a:rPr lang="fi-FI"/>
              <a:t>Muokkaa ots. perustyyl. napsautt.</a:t>
            </a:r>
          </a:p>
        </p:txBody>
      </p:sp>
      <p:sp>
        <p:nvSpPr>
          <p:cNvPr id="3" name="Sisällön paikkamerkki 2">
            <a:extLst>
              <a:ext uri="{FF2B5EF4-FFF2-40B4-BE49-F238E27FC236}">
                <a16:creationId xmlns:a16="http://schemas.microsoft.com/office/drawing/2014/main" id="{FD284DB2-8CAD-4226-A019-A8128A0FE402}"/>
              </a:ext>
            </a:extLst>
          </p:cNvPr>
          <p:cNvSpPr>
            <a:spLocks noGrp="1"/>
          </p:cNvSpPr>
          <p:nvPr>
            <p:ph idx="1"/>
          </p:nvPr>
        </p:nvSpPr>
        <p:spPr/>
        <p:txBody>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4" name="Päivämäärän paikkamerkki 3">
            <a:extLst>
              <a:ext uri="{FF2B5EF4-FFF2-40B4-BE49-F238E27FC236}">
                <a16:creationId xmlns:a16="http://schemas.microsoft.com/office/drawing/2014/main" id="{CF9E27FD-BDB8-4AAC-A5B4-5C3F0FBB6D88}"/>
              </a:ext>
            </a:extLst>
          </p:cNvPr>
          <p:cNvSpPr>
            <a:spLocks noGrp="1"/>
          </p:cNvSpPr>
          <p:nvPr>
            <p:ph type="dt" sz="half" idx="10"/>
          </p:nvPr>
        </p:nvSpPr>
        <p:spPr/>
        <p:txBody>
          <a:bodyPr/>
          <a:lstStyle/>
          <a:p>
            <a:fld id="{99539639-806C-4288-BC4D-050B14BC5125}" type="datetimeFigureOut">
              <a:rPr lang="fi-FI" smtClean="0"/>
              <a:t>18.4.2022</a:t>
            </a:fld>
            <a:endParaRPr lang="fi-FI"/>
          </a:p>
        </p:txBody>
      </p:sp>
      <p:sp>
        <p:nvSpPr>
          <p:cNvPr id="5" name="Alatunnisteen paikkamerkki 4">
            <a:extLst>
              <a:ext uri="{FF2B5EF4-FFF2-40B4-BE49-F238E27FC236}">
                <a16:creationId xmlns:a16="http://schemas.microsoft.com/office/drawing/2014/main" id="{3FFFD4B2-C991-493A-BF4E-84C29C71EB51}"/>
              </a:ext>
            </a:extLst>
          </p:cNvPr>
          <p:cNvSpPr>
            <a:spLocks noGrp="1"/>
          </p:cNvSpPr>
          <p:nvPr>
            <p:ph type="ftr" sz="quarter" idx="11"/>
          </p:nvPr>
        </p:nvSpPr>
        <p:spPr/>
        <p:txBody>
          <a:bodyPr/>
          <a:lstStyle/>
          <a:p>
            <a:endParaRPr lang="fi-FI"/>
          </a:p>
        </p:txBody>
      </p:sp>
      <p:sp>
        <p:nvSpPr>
          <p:cNvPr id="6" name="Dian numeron paikkamerkki 5">
            <a:extLst>
              <a:ext uri="{FF2B5EF4-FFF2-40B4-BE49-F238E27FC236}">
                <a16:creationId xmlns:a16="http://schemas.microsoft.com/office/drawing/2014/main" id="{E60424D5-3429-4639-8599-6B57F9162ACC}"/>
              </a:ext>
            </a:extLst>
          </p:cNvPr>
          <p:cNvSpPr>
            <a:spLocks noGrp="1"/>
          </p:cNvSpPr>
          <p:nvPr>
            <p:ph type="sldNum" sz="quarter" idx="12"/>
          </p:nvPr>
        </p:nvSpPr>
        <p:spPr/>
        <p:txBody>
          <a:bodyPr/>
          <a:lstStyle/>
          <a:p>
            <a:fld id="{22A6E2A2-38AE-4ED2-8625-D5BA28D59C47}" type="slidenum">
              <a:rPr lang="fi-FI" smtClean="0"/>
              <a:t>‹#›</a:t>
            </a:fld>
            <a:endParaRPr lang="fi-FI"/>
          </a:p>
        </p:txBody>
      </p:sp>
    </p:spTree>
    <p:extLst>
      <p:ext uri="{BB962C8B-B14F-4D97-AF65-F5344CB8AC3E}">
        <p14:creationId xmlns:p14="http://schemas.microsoft.com/office/powerpoint/2010/main" val="14183932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endParaRPr lang="fi-FI"/>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fi-FI"/>
          </a:p>
        </p:txBody>
      </p:sp>
      <p:sp>
        <p:nvSpPr>
          <p:cNvPr id="4" name="Date Placeholder 3"/>
          <p:cNvSpPr>
            <a:spLocks noGrp="1"/>
          </p:cNvSpPr>
          <p:nvPr>
            <p:ph type="dt" sz="half" idx="10"/>
          </p:nvPr>
        </p:nvSpPr>
        <p:spPr/>
        <p:txBody>
          <a:bodyPr/>
          <a:lstStyle/>
          <a:p>
            <a:fld id="{E7A83361-F464-406D-B70C-8D1489B6701F}" type="datetimeFigureOut">
              <a:rPr lang="fi-FI" smtClean="0"/>
              <a:t>18.4.2022</a:t>
            </a:fld>
            <a:endParaRPr lang="fi-FI"/>
          </a:p>
        </p:txBody>
      </p:sp>
      <p:sp>
        <p:nvSpPr>
          <p:cNvPr id="5" name="Footer Placeholder 4"/>
          <p:cNvSpPr>
            <a:spLocks noGrp="1"/>
          </p:cNvSpPr>
          <p:nvPr>
            <p:ph type="ftr" sz="quarter" idx="11"/>
          </p:nvPr>
        </p:nvSpPr>
        <p:spPr/>
        <p:txBody>
          <a:bodyPr/>
          <a:lstStyle/>
          <a:p>
            <a:endParaRPr lang="fi-FI"/>
          </a:p>
        </p:txBody>
      </p:sp>
      <p:sp>
        <p:nvSpPr>
          <p:cNvPr id="6" name="Slide Number Placeholder 5"/>
          <p:cNvSpPr>
            <a:spLocks noGrp="1"/>
          </p:cNvSpPr>
          <p:nvPr>
            <p:ph type="sldNum" sz="quarter" idx="12"/>
          </p:nvPr>
        </p:nvSpPr>
        <p:spPr/>
        <p:txBody>
          <a:bodyPr/>
          <a:lstStyle/>
          <a:p>
            <a:fld id="{45733ECA-3037-400D-92F9-0CD778C0D0A8}" type="slidenum">
              <a:rPr lang="fi-FI" smtClean="0"/>
              <a:t>‹#›</a:t>
            </a:fld>
            <a:endParaRPr lang="fi-FI"/>
          </a:p>
        </p:txBody>
      </p:sp>
    </p:spTree>
    <p:extLst>
      <p:ext uri="{BB962C8B-B14F-4D97-AF65-F5344CB8AC3E}">
        <p14:creationId xmlns:p14="http://schemas.microsoft.com/office/powerpoint/2010/main" val="1528163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loitusdia_3">
    <p:spTree>
      <p:nvGrpSpPr>
        <p:cNvPr id="1" name=""/>
        <p:cNvGrpSpPr/>
        <p:nvPr/>
      </p:nvGrpSpPr>
      <p:grpSpPr>
        <a:xfrm>
          <a:off x="0" y="0"/>
          <a:ext cx="0" cy="0"/>
          <a:chOff x="0" y="0"/>
          <a:chExt cx="0" cy="0"/>
        </a:xfrm>
      </p:grpSpPr>
      <p:pic>
        <p:nvPicPr>
          <p:cNvPr id="7" name="Picture 6">
            <a:extLs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8825" cy="3158187"/>
          </a:xfrm>
          <a:prstGeom prst="rect">
            <a:avLst/>
          </a:prstGeom>
        </p:spPr>
      </p:pic>
      <p:sp>
        <p:nvSpPr>
          <p:cNvPr id="6" name="Title 1">
            <a:extLst>
              <a:ext uri="{FF2B5EF4-FFF2-40B4-BE49-F238E27FC236}">
                <a16:creationId xmlns:a16="http://schemas.microsoft.com/office/drawing/2014/main" id="{37A4DF38-884F-497E-800B-C0DCFE352728}"/>
              </a:ext>
            </a:extLst>
          </p:cNvPr>
          <p:cNvSpPr>
            <a:spLocks noGrp="1"/>
          </p:cNvSpPr>
          <p:nvPr>
            <p:ph type="title" hasCustomPrompt="1"/>
          </p:nvPr>
        </p:nvSpPr>
        <p:spPr>
          <a:xfrm>
            <a:off x="503459" y="3705633"/>
            <a:ext cx="11162063" cy="1286529"/>
          </a:xfrm>
        </p:spPr>
        <p:txBody>
          <a:bodyPr anchor="t" anchorCtr="0">
            <a:noAutofit/>
          </a:bodyPr>
          <a:lstStyle>
            <a:lvl1pPr algn="l">
              <a:lnSpc>
                <a:spcPct val="110000"/>
              </a:lnSpc>
              <a:defRPr sz="4000" b="1">
                <a:solidFill>
                  <a:srgbClr val="FF5000"/>
                </a:solidFill>
              </a:defRPr>
            </a:lvl1pPr>
          </a:lstStyle>
          <a:p>
            <a:r>
              <a:rPr lang="fi-FI" dirty="0"/>
              <a:t>OTSIKKO</a:t>
            </a:r>
            <a:endParaRPr lang="en-US" dirty="0"/>
          </a:p>
        </p:txBody>
      </p:sp>
      <p:pic>
        <p:nvPicPr>
          <p:cNvPr id="2" name="Picture 1" descr="Metropolia Ammattikorkeakoulu.">
            <a:extLst>
              <a:ext uri="{FF2B5EF4-FFF2-40B4-BE49-F238E27FC236}">
                <a16:creationId xmlns:a16="http://schemas.microsoft.com/office/drawing/2014/main" id="{2B50ADE9-413D-4AB6-A054-B43B1EA94F07}"/>
              </a:ext>
            </a:extLst>
          </p:cNvPr>
          <p:cNvPicPr>
            <a:picLocks noChangeAspect="1"/>
          </p:cNvPicPr>
          <p:nvPr userDrawn="1"/>
        </p:nvPicPr>
        <p:blipFill>
          <a:blip r:embed="rId3"/>
          <a:stretch>
            <a:fillRect/>
          </a:stretch>
        </p:blipFill>
        <p:spPr>
          <a:xfrm>
            <a:off x="9860198" y="5579763"/>
            <a:ext cx="1965964" cy="1048514"/>
          </a:xfrm>
          <a:prstGeom prst="rect">
            <a:avLst/>
          </a:prstGeom>
        </p:spPr>
      </p:pic>
    </p:spTree>
    <p:extLst>
      <p:ext uri="{BB962C8B-B14F-4D97-AF65-F5344CB8AC3E}">
        <p14:creationId xmlns:p14="http://schemas.microsoft.com/office/powerpoint/2010/main" val="10723186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6_Mukautettu asettelu">
    <p:spTree>
      <p:nvGrpSpPr>
        <p:cNvPr id="1" name=""/>
        <p:cNvGrpSpPr/>
        <p:nvPr/>
      </p:nvGrpSpPr>
      <p:grpSpPr>
        <a:xfrm>
          <a:off x="0" y="0"/>
          <a:ext cx="0" cy="0"/>
          <a:chOff x="0" y="0"/>
          <a:chExt cx="0" cy="0"/>
        </a:xfrm>
      </p:grpSpPr>
      <p:sp>
        <p:nvSpPr>
          <p:cNvPr id="34" name="Rectangle 33"/>
          <p:cNvSpPr/>
          <p:nvPr userDrawn="1"/>
        </p:nvSpPr>
        <p:spPr>
          <a:xfrm>
            <a:off x="0" y="5410200"/>
            <a:ext cx="12188825" cy="1447800"/>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0" y="4082784"/>
            <a:ext cx="12188825" cy="1327416"/>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TextBox 8"/>
          <p:cNvSpPr txBox="1"/>
          <p:nvPr userDrawn="1"/>
        </p:nvSpPr>
        <p:spPr>
          <a:xfrm>
            <a:off x="14227" y="0"/>
            <a:ext cx="314510" cy="400110"/>
          </a:xfrm>
          <a:prstGeom prst="rect">
            <a:avLst/>
          </a:prstGeom>
          <a:noFill/>
        </p:spPr>
        <p:txBody>
          <a:bodyPr wrap="none" rtlCol="0">
            <a:spAutoFit/>
          </a:bodyPr>
          <a:lstStyle/>
          <a:p>
            <a:r>
              <a:rPr lang="fi-FI" sz="2000" b="1" noProof="0" dirty="0">
                <a:solidFill>
                  <a:schemeClr val="accent2"/>
                </a:solidFill>
              </a:rPr>
              <a:t>3</a:t>
            </a:r>
          </a:p>
        </p:txBody>
      </p:sp>
      <p:sp>
        <p:nvSpPr>
          <p:cNvPr id="10" name="TextBox 9"/>
          <p:cNvSpPr txBox="1"/>
          <p:nvPr userDrawn="1"/>
        </p:nvSpPr>
        <p:spPr>
          <a:xfrm>
            <a:off x="0" y="1219200"/>
            <a:ext cx="314510" cy="400110"/>
          </a:xfrm>
          <a:prstGeom prst="rect">
            <a:avLst/>
          </a:prstGeom>
          <a:noFill/>
        </p:spPr>
        <p:txBody>
          <a:bodyPr wrap="none" rtlCol="0">
            <a:spAutoFit/>
          </a:bodyPr>
          <a:lstStyle/>
          <a:p>
            <a:r>
              <a:rPr lang="fi-FI" sz="2000" b="1" noProof="0" dirty="0">
                <a:solidFill>
                  <a:schemeClr val="accent2"/>
                </a:solidFill>
              </a:rPr>
              <a:t>1</a:t>
            </a:r>
          </a:p>
        </p:txBody>
      </p:sp>
      <p:sp>
        <p:nvSpPr>
          <p:cNvPr id="11" name="TextBox 10"/>
          <p:cNvSpPr txBox="1"/>
          <p:nvPr userDrawn="1"/>
        </p:nvSpPr>
        <p:spPr>
          <a:xfrm>
            <a:off x="0" y="2652857"/>
            <a:ext cx="314510" cy="400110"/>
          </a:xfrm>
          <a:prstGeom prst="rect">
            <a:avLst/>
          </a:prstGeom>
          <a:noFill/>
        </p:spPr>
        <p:txBody>
          <a:bodyPr wrap="none" rtlCol="0">
            <a:spAutoFit/>
          </a:bodyPr>
          <a:lstStyle/>
          <a:p>
            <a:r>
              <a:rPr lang="fi-FI" sz="2000" b="1" noProof="0">
                <a:solidFill>
                  <a:schemeClr val="accent2"/>
                </a:solidFill>
              </a:rPr>
              <a:t>2</a:t>
            </a:r>
          </a:p>
        </p:txBody>
      </p:sp>
      <p:sp>
        <p:nvSpPr>
          <p:cNvPr id="12" name="TextBox 11"/>
          <p:cNvSpPr txBox="1"/>
          <p:nvPr userDrawn="1"/>
        </p:nvSpPr>
        <p:spPr>
          <a:xfrm>
            <a:off x="0" y="4042071"/>
            <a:ext cx="314510" cy="400110"/>
          </a:xfrm>
          <a:prstGeom prst="rect">
            <a:avLst/>
          </a:prstGeom>
          <a:noFill/>
        </p:spPr>
        <p:txBody>
          <a:bodyPr wrap="none" rtlCol="0">
            <a:spAutoFit/>
          </a:bodyPr>
          <a:lstStyle/>
          <a:p>
            <a:r>
              <a:rPr lang="fi-FI" sz="2000" b="1" noProof="0" dirty="0">
                <a:solidFill>
                  <a:schemeClr val="accent2"/>
                </a:solidFill>
              </a:rPr>
              <a:t>4</a:t>
            </a:r>
          </a:p>
        </p:txBody>
      </p:sp>
      <p:sp>
        <p:nvSpPr>
          <p:cNvPr id="13" name="TextBox 12"/>
          <p:cNvSpPr txBox="1"/>
          <p:nvPr userDrawn="1"/>
        </p:nvSpPr>
        <p:spPr>
          <a:xfrm>
            <a:off x="0" y="5325562"/>
            <a:ext cx="314510" cy="400110"/>
          </a:xfrm>
          <a:prstGeom prst="rect">
            <a:avLst/>
          </a:prstGeom>
          <a:noFill/>
        </p:spPr>
        <p:txBody>
          <a:bodyPr wrap="none" rtlCol="0">
            <a:spAutoFit/>
          </a:bodyPr>
          <a:lstStyle/>
          <a:p>
            <a:r>
              <a:rPr lang="fi-FI" sz="2000" b="1" noProof="0">
                <a:solidFill>
                  <a:schemeClr val="accent2"/>
                </a:solidFill>
              </a:rPr>
              <a:t>5</a:t>
            </a:r>
          </a:p>
        </p:txBody>
      </p:sp>
      <p:sp>
        <p:nvSpPr>
          <p:cNvPr id="14" name="TextBox 13"/>
          <p:cNvSpPr txBox="1"/>
          <p:nvPr userDrawn="1"/>
        </p:nvSpPr>
        <p:spPr>
          <a:xfrm>
            <a:off x="304722" y="42688"/>
            <a:ext cx="1221809" cy="261610"/>
          </a:xfrm>
          <a:prstGeom prst="rect">
            <a:avLst/>
          </a:prstGeom>
          <a:noFill/>
        </p:spPr>
        <p:txBody>
          <a:bodyPr wrap="none" rtlCol="0">
            <a:spAutoFit/>
          </a:bodyPr>
          <a:lstStyle/>
          <a:p>
            <a:r>
              <a:rPr lang="fi-FI" sz="1100" noProof="0" dirty="0"/>
              <a:t>Fyysiset elementit</a:t>
            </a:r>
          </a:p>
        </p:txBody>
      </p:sp>
      <p:sp>
        <p:nvSpPr>
          <p:cNvPr id="15" name="TextBox 14"/>
          <p:cNvSpPr txBox="1"/>
          <p:nvPr userDrawn="1"/>
        </p:nvSpPr>
        <p:spPr>
          <a:xfrm>
            <a:off x="304721" y="1259654"/>
            <a:ext cx="1728358" cy="261610"/>
          </a:xfrm>
          <a:prstGeom prst="rect">
            <a:avLst/>
          </a:prstGeom>
          <a:noFill/>
        </p:spPr>
        <p:txBody>
          <a:bodyPr wrap="none" rtlCol="0">
            <a:spAutoFit/>
          </a:bodyPr>
          <a:lstStyle/>
          <a:p>
            <a:r>
              <a:rPr lang="fi-FI" sz="1100" noProof="0" dirty="0"/>
              <a:t>Asiakkaan polku palvelussa</a:t>
            </a:r>
          </a:p>
        </p:txBody>
      </p:sp>
      <p:sp>
        <p:nvSpPr>
          <p:cNvPr id="16" name="TextBox 15"/>
          <p:cNvSpPr txBox="1"/>
          <p:nvPr userDrawn="1"/>
        </p:nvSpPr>
        <p:spPr>
          <a:xfrm>
            <a:off x="304721" y="2671967"/>
            <a:ext cx="3765774" cy="261610"/>
          </a:xfrm>
          <a:prstGeom prst="rect">
            <a:avLst/>
          </a:prstGeom>
          <a:noFill/>
        </p:spPr>
        <p:txBody>
          <a:bodyPr wrap="none" rtlCol="0">
            <a:spAutoFit/>
          </a:bodyPr>
          <a:lstStyle/>
          <a:p>
            <a:r>
              <a:rPr lang="fi-FI" sz="1100" noProof="0"/>
              <a:t>Front-office, asiakaspalvelija, asiakkaalle näkyvä osa palvelusta</a:t>
            </a:r>
          </a:p>
        </p:txBody>
      </p:sp>
      <p:sp>
        <p:nvSpPr>
          <p:cNvPr id="17" name="TextBox 16"/>
          <p:cNvSpPr txBox="1"/>
          <p:nvPr userDrawn="1"/>
        </p:nvSpPr>
        <p:spPr>
          <a:xfrm>
            <a:off x="304721" y="4062677"/>
            <a:ext cx="3020379" cy="261610"/>
          </a:xfrm>
          <a:prstGeom prst="rect">
            <a:avLst/>
          </a:prstGeom>
          <a:noFill/>
        </p:spPr>
        <p:txBody>
          <a:bodyPr wrap="none" rtlCol="0">
            <a:spAutoFit/>
          </a:bodyPr>
          <a:lstStyle/>
          <a:p>
            <a:r>
              <a:rPr lang="en-GB" sz="1100" noProof="0" dirty="0"/>
              <a:t>Back-office</a:t>
            </a:r>
            <a:r>
              <a:rPr lang="fi-FI" sz="1100" noProof="0" dirty="0"/>
              <a:t>, asiakkaalle näkymätön osa palvelusta</a:t>
            </a:r>
          </a:p>
        </p:txBody>
      </p:sp>
      <p:sp>
        <p:nvSpPr>
          <p:cNvPr id="19" name="TextBox 18"/>
          <p:cNvSpPr txBox="1"/>
          <p:nvPr userDrawn="1"/>
        </p:nvSpPr>
        <p:spPr>
          <a:xfrm>
            <a:off x="304722" y="5366016"/>
            <a:ext cx="1999265" cy="261610"/>
          </a:xfrm>
          <a:prstGeom prst="rect">
            <a:avLst/>
          </a:prstGeom>
          <a:noFill/>
        </p:spPr>
        <p:txBody>
          <a:bodyPr wrap="none" rtlCol="0">
            <a:spAutoFit/>
          </a:bodyPr>
          <a:lstStyle/>
          <a:p>
            <a:r>
              <a:rPr lang="fi-FI" sz="1100" noProof="0" dirty="0"/>
              <a:t>Tukitoiminnot ja</a:t>
            </a:r>
            <a:r>
              <a:rPr lang="fi-FI" sz="1100" baseline="0" noProof="0" dirty="0"/>
              <a:t> päätöksenteko</a:t>
            </a:r>
            <a:endParaRPr lang="fi-FI" sz="1100" noProof="0" dirty="0"/>
          </a:p>
        </p:txBody>
      </p:sp>
      <p:sp>
        <p:nvSpPr>
          <p:cNvPr id="20" name="TextBox 19"/>
          <p:cNvSpPr txBox="1"/>
          <p:nvPr userDrawn="1"/>
        </p:nvSpPr>
        <p:spPr>
          <a:xfrm>
            <a:off x="245408" y="2514601"/>
            <a:ext cx="832279" cy="200055"/>
          </a:xfrm>
          <a:prstGeom prst="rect">
            <a:avLst/>
          </a:prstGeom>
          <a:solidFill>
            <a:schemeClr val="bg1">
              <a:lumMod val="85000"/>
            </a:schemeClr>
          </a:solidFill>
        </p:spPr>
        <p:txBody>
          <a:bodyPr wrap="none" rtlCol="0">
            <a:spAutoFit/>
          </a:bodyPr>
          <a:lstStyle/>
          <a:p>
            <a:pPr algn="ctr"/>
            <a:r>
              <a:rPr lang="fi-FI" sz="700" cap="all" noProof="0"/>
              <a:t>Vuorovaikutus</a:t>
            </a:r>
          </a:p>
        </p:txBody>
      </p:sp>
      <p:sp>
        <p:nvSpPr>
          <p:cNvPr id="21" name="TextBox 20"/>
          <p:cNvSpPr txBox="1"/>
          <p:nvPr userDrawn="1"/>
        </p:nvSpPr>
        <p:spPr>
          <a:xfrm>
            <a:off x="1" y="3886201"/>
            <a:ext cx="1323094" cy="200055"/>
          </a:xfrm>
          <a:prstGeom prst="rect">
            <a:avLst/>
          </a:prstGeom>
          <a:solidFill>
            <a:schemeClr val="bg1">
              <a:lumMod val="85000"/>
            </a:schemeClr>
          </a:solidFill>
        </p:spPr>
        <p:txBody>
          <a:bodyPr wrap="none" rtlCol="0">
            <a:noAutofit/>
          </a:bodyPr>
          <a:lstStyle/>
          <a:p>
            <a:pPr algn="ctr"/>
            <a:r>
              <a:rPr lang="fi-FI" sz="700" cap="all" noProof="0"/>
              <a:t>NÄKYVyys</a:t>
            </a:r>
          </a:p>
        </p:txBody>
      </p:sp>
      <p:sp>
        <p:nvSpPr>
          <p:cNvPr id="22" name="TextBox 21"/>
          <p:cNvSpPr txBox="1"/>
          <p:nvPr userDrawn="1"/>
        </p:nvSpPr>
        <p:spPr>
          <a:xfrm>
            <a:off x="382115" y="5210146"/>
            <a:ext cx="1191352" cy="200055"/>
          </a:xfrm>
          <a:prstGeom prst="rect">
            <a:avLst/>
          </a:prstGeom>
          <a:solidFill>
            <a:schemeClr val="bg1">
              <a:lumMod val="85000"/>
            </a:schemeClr>
          </a:solidFill>
        </p:spPr>
        <p:txBody>
          <a:bodyPr wrap="none" rtlCol="0">
            <a:spAutoFit/>
          </a:bodyPr>
          <a:lstStyle/>
          <a:p>
            <a:pPr algn="ctr"/>
            <a:r>
              <a:rPr lang="fi-FI" sz="700" cap="all" noProof="0"/>
              <a:t>Sisäinen</a:t>
            </a:r>
            <a:r>
              <a:rPr lang="fi-FI" sz="700" cap="all" baseline="0" noProof="0"/>
              <a:t> vuorovaikutus</a:t>
            </a:r>
            <a:endParaRPr lang="fi-FI" sz="700" cap="all" noProof="0"/>
          </a:p>
        </p:txBody>
      </p:sp>
      <p:cxnSp>
        <p:nvCxnSpPr>
          <p:cNvPr id="3" name="Straight Connector 2"/>
          <p:cNvCxnSpPr/>
          <p:nvPr userDrawn="1"/>
        </p:nvCxnSpPr>
        <p:spPr>
          <a:xfrm>
            <a:off x="0" y="2716151"/>
            <a:ext cx="12188825" cy="1588"/>
          </a:xfrm>
          <a:prstGeom prst="line">
            <a:avLst/>
          </a:prstGeom>
          <a:ln w="25400" cap="flat" cmpd="sng" algn="ctr">
            <a:solidFill>
              <a:schemeClr val="tx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userDrawn="1"/>
        </p:nvCxnSpPr>
        <p:spPr>
          <a:xfrm flipV="1">
            <a:off x="0" y="4086255"/>
            <a:ext cx="12188825" cy="1588"/>
          </a:xfrm>
          <a:prstGeom prst="line">
            <a:avLst/>
          </a:prstGeom>
          <a:ln w="25400" cap="flat" cmpd="sng" algn="ctr">
            <a:solidFill>
              <a:schemeClr val="tx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5" name="Rectangle 34"/>
          <p:cNvSpPr/>
          <p:nvPr userDrawn="1"/>
        </p:nvSpPr>
        <p:spPr>
          <a:xfrm>
            <a:off x="0" y="0"/>
            <a:ext cx="12188825" cy="6858000"/>
          </a:xfrm>
          <a:prstGeom prst="rect">
            <a:avLst/>
          </a:prstGeom>
          <a:noFill/>
          <a:ln w="38100" cap="flat" cmpd="sng" algn="ctr">
            <a:solidFill>
              <a:srgbClr val="002E6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8" name="Straight Connector 7"/>
          <p:cNvCxnSpPr/>
          <p:nvPr userDrawn="1"/>
        </p:nvCxnSpPr>
        <p:spPr>
          <a:xfrm>
            <a:off x="0" y="5411788"/>
            <a:ext cx="12188825" cy="1588"/>
          </a:xfrm>
          <a:prstGeom prst="line">
            <a:avLst/>
          </a:prstGeom>
          <a:ln w="25400" cap="flat" cmpd="sng" algn="ctr">
            <a:solidFill>
              <a:schemeClr val="tx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39101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loitusdia_4">
    <p:spTree>
      <p:nvGrpSpPr>
        <p:cNvPr id="1" name=""/>
        <p:cNvGrpSpPr/>
        <p:nvPr/>
      </p:nvGrpSpPr>
      <p:grpSpPr>
        <a:xfrm>
          <a:off x="0" y="0"/>
          <a:ext cx="0" cy="0"/>
          <a:chOff x="0" y="0"/>
          <a:chExt cx="0" cy="0"/>
        </a:xfrm>
      </p:grpSpPr>
      <p:pic>
        <p:nvPicPr>
          <p:cNvPr id="3" name="Picture 2">
            <a:extLs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8825" cy="3158187"/>
          </a:xfrm>
          <a:prstGeom prst="rect">
            <a:avLst/>
          </a:prstGeom>
        </p:spPr>
      </p:pic>
      <p:sp>
        <p:nvSpPr>
          <p:cNvPr id="6" name="Title 1">
            <a:extLst>
              <a:ext uri="{FF2B5EF4-FFF2-40B4-BE49-F238E27FC236}">
                <a16:creationId xmlns:a16="http://schemas.microsoft.com/office/drawing/2014/main" id="{DDC54BEA-AEC2-4258-823A-81299F69067A}"/>
              </a:ext>
            </a:extLst>
          </p:cNvPr>
          <p:cNvSpPr>
            <a:spLocks noGrp="1"/>
          </p:cNvSpPr>
          <p:nvPr>
            <p:ph type="title" hasCustomPrompt="1"/>
          </p:nvPr>
        </p:nvSpPr>
        <p:spPr>
          <a:xfrm>
            <a:off x="503459" y="3705633"/>
            <a:ext cx="11162063" cy="1286529"/>
          </a:xfrm>
        </p:spPr>
        <p:txBody>
          <a:bodyPr anchor="t" anchorCtr="0">
            <a:noAutofit/>
          </a:bodyPr>
          <a:lstStyle>
            <a:lvl1pPr algn="l">
              <a:lnSpc>
                <a:spcPct val="110000"/>
              </a:lnSpc>
              <a:defRPr sz="4000" b="1">
                <a:solidFill>
                  <a:srgbClr val="FF5000"/>
                </a:solidFill>
              </a:defRPr>
            </a:lvl1pPr>
          </a:lstStyle>
          <a:p>
            <a:r>
              <a:rPr lang="fi-FI" dirty="0"/>
              <a:t>OTSIKKO</a:t>
            </a:r>
            <a:endParaRPr lang="en-US" dirty="0"/>
          </a:p>
        </p:txBody>
      </p:sp>
      <p:pic>
        <p:nvPicPr>
          <p:cNvPr id="2" name="Picture 1" descr="Metropolia Ammattikorkeakoulu.">
            <a:extLst>
              <a:ext uri="{FF2B5EF4-FFF2-40B4-BE49-F238E27FC236}">
                <a16:creationId xmlns:a16="http://schemas.microsoft.com/office/drawing/2014/main" id="{9586FA35-2E6C-4FD3-BCFB-0F1A8A24041F}"/>
              </a:ext>
            </a:extLst>
          </p:cNvPr>
          <p:cNvPicPr>
            <a:picLocks noChangeAspect="1"/>
          </p:cNvPicPr>
          <p:nvPr userDrawn="1"/>
        </p:nvPicPr>
        <p:blipFill>
          <a:blip r:embed="rId3"/>
          <a:stretch>
            <a:fillRect/>
          </a:stretch>
        </p:blipFill>
        <p:spPr>
          <a:xfrm>
            <a:off x="9860198" y="5579763"/>
            <a:ext cx="1965964" cy="1048514"/>
          </a:xfrm>
          <a:prstGeom prst="rect">
            <a:avLst/>
          </a:prstGeom>
        </p:spPr>
      </p:pic>
    </p:spTree>
    <p:extLst>
      <p:ext uri="{BB962C8B-B14F-4D97-AF65-F5344CB8AC3E}">
        <p14:creationId xmlns:p14="http://schemas.microsoft.com/office/powerpoint/2010/main" val="3434812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loitusdia_5">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88825" cy="3163888"/>
          </a:xfrm>
        </p:spPr>
        <p:txBody>
          <a:bodyPr/>
          <a:lstStyle/>
          <a:p>
            <a:endParaRPr lang="en-US"/>
          </a:p>
        </p:txBody>
      </p:sp>
      <p:sp>
        <p:nvSpPr>
          <p:cNvPr id="6" name="Title 1">
            <a:extLst>
              <a:ext uri="{FF2B5EF4-FFF2-40B4-BE49-F238E27FC236}">
                <a16:creationId xmlns:a16="http://schemas.microsoft.com/office/drawing/2014/main" id="{D289A53E-B83F-4491-BF05-EB322CE2FB7E}"/>
              </a:ext>
            </a:extLst>
          </p:cNvPr>
          <p:cNvSpPr>
            <a:spLocks noGrp="1"/>
          </p:cNvSpPr>
          <p:nvPr>
            <p:ph type="title" hasCustomPrompt="1"/>
          </p:nvPr>
        </p:nvSpPr>
        <p:spPr>
          <a:xfrm>
            <a:off x="503459" y="3705633"/>
            <a:ext cx="11162063" cy="1286529"/>
          </a:xfrm>
        </p:spPr>
        <p:txBody>
          <a:bodyPr anchor="t" anchorCtr="0">
            <a:noAutofit/>
          </a:bodyPr>
          <a:lstStyle>
            <a:lvl1pPr algn="l">
              <a:lnSpc>
                <a:spcPct val="110000"/>
              </a:lnSpc>
              <a:defRPr sz="4000" b="1">
                <a:solidFill>
                  <a:srgbClr val="FF5000"/>
                </a:solidFill>
              </a:defRPr>
            </a:lvl1pPr>
          </a:lstStyle>
          <a:p>
            <a:r>
              <a:rPr lang="fi-FI" dirty="0"/>
              <a:t>OTSIKKO</a:t>
            </a:r>
            <a:endParaRPr lang="en-US" dirty="0"/>
          </a:p>
        </p:txBody>
      </p:sp>
      <p:pic>
        <p:nvPicPr>
          <p:cNvPr id="2" name="Picture 1" descr="Metropolia Ammattikorkeakoulu.">
            <a:extLst>
              <a:ext uri="{FF2B5EF4-FFF2-40B4-BE49-F238E27FC236}">
                <a16:creationId xmlns:a16="http://schemas.microsoft.com/office/drawing/2014/main" id="{527298A6-DA5C-4095-A189-94B6DCDF0584}"/>
              </a:ext>
            </a:extLst>
          </p:cNvPr>
          <p:cNvPicPr>
            <a:picLocks noChangeAspect="1"/>
          </p:cNvPicPr>
          <p:nvPr userDrawn="1"/>
        </p:nvPicPr>
        <p:blipFill>
          <a:blip r:embed="rId2"/>
          <a:stretch>
            <a:fillRect/>
          </a:stretch>
        </p:blipFill>
        <p:spPr>
          <a:xfrm>
            <a:off x="9860198" y="5579763"/>
            <a:ext cx="1965964" cy="1048514"/>
          </a:xfrm>
          <a:prstGeom prst="rect">
            <a:avLst/>
          </a:prstGeom>
        </p:spPr>
      </p:pic>
    </p:spTree>
    <p:extLst>
      <p:ext uri="{BB962C8B-B14F-4D97-AF65-F5344CB8AC3E}">
        <p14:creationId xmlns:p14="http://schemas.microsoft.com/office/powerpoint/2010/main" val="31985123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loitusdia_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05521-40D0-DC41-BEC0-52D1E5A0C314}"/>
              </a:ext>
            </a:extLst>
          </p:cNvPr>
          <p:cNvSpPr>
            <a:spLocks noGrp="1"/>
          </p:cNvSpPr>
          <p:nvPr>
            <p:ph type="title" hasCustomPrompt="1"/>
          </p:nvPr>
        </p:nvSpPr>
        <p:spPr>
          <a:xfrm>
            <a:off x="513643" y="1895975"/>
            <a:ext cx="5580769" cy="1301889"/>
          </a:xfrm>
        </p:spPr>
        <p:txBody>
          <a:bodyPr anchor="b"/>
          <a:lstStyle>
            <a:lvl1pPr algn="l">
              <a:spcBef>
                <a:spcPts val="960"/>
              </a:spcBef>
              <a:defRPr>
                <a:solidFill>
                  <a:srgbClr val="FF5000"/>
                </a:solidFill>
              </a:defRPr>
            </a:lvl1pPr>
          </a:lstStyle>
          <a:p>
            <a:r>
              <a:rPr lang="en-GB" dirty="0"/>
              <a:t>OTSIKKO</a:t>
            </a:r>
            <a:endParaRPr lang="en-FI" dirty="0"/>
          </a:p>
        </p:txBody>
      </p:sp>
      <p:sp>
        <p:nvSpPr>
          <p:cNvPr id="12" name="Text Placeholder 4"/>
          <p:cNvSpPr>
            <a:spLocks noGrp="1"/>
          </p:cNvSpPr>
          <p:nvPr>
            <p:ph type="body" sz="quarter" idx="12" hasCustomPrompt="1"/>
          </p:nvPr>
        </p:nvSpPr>
        <p:spPr>
          <a:xfrm>
            <a:off x="513643" y="3153832"/>
            <a:ext cx="5582039" cy="1306408"/>
          </a:xfrm>
        </p:spPr>
        <p:txBody>
          <a:bodyPr anchor="t" anchorCtr="0">
            <a:noAutofit/>
          </a:bodyPr>
          <a:lstStyle>
            <a:lvl1pPr marL="0" indent="0">
              <a:buNone/>
              <a:defRPr sz="4000" b="1" i="0">
                <a:solidFill>
                  <a:srgbClr val="5A5A5A"/>
                </a:solidFill>
                <a:latin typeface="Arial"/>
                <a:cs typeface="Arial"/>
              </a:defRPr>
            </a:lvl1pPr>
          </a:lstStyle>
          <a:p>
            <a:pPr lvl="0"/>
            <a:r>
              <a:rPr lang="en-US" dirty="0"/>
              <a:t>ALAOTSIKKO</a:t>
            </a:r>
          </a:p>
        </p:txBody>
      </p:sp>
      <p:sp>
        <p:nvSpPr>
          <p:cNvPr id="3" name="Picture Placeholder 2"/>
          <p:cNvSpPr>
            <a:spLocks noGrp="1"/>
          </p:cNvSpPr>
          <p:nvPr>
            <p:ph type="pic" sz="quarter" idx="13"/>
          </p:nvPr>
        </p:nvSpPr>
        <p:spPr>
          <a:xfrm>
            <a:off x="6699250" y="0"/>
            <a:ext cx="5489575" cy="6858000"/>
          </a:xfrm>
        </p:spPr>
        <p:txBody>
          <a:bodyPr/>
          <a:lstStyle/>
          <a:p>
            <a:endParaRPr lang="en-US" dirty="0"/>
          </a:p>
        </p:txBody>
      </p:sp>
      <p:pic>
        <p:nvPicPr>
          <p:cNvPr id="4" name="Picture 3">
            <a:extLst>
              <a:ext uri="{FF2B5EF4-FFF2-40B4-BE49-F238E27FC236}">
                <a16:creationId xmlns:a16="http://schemas.microsoft.com/office/drawing/2014/main" id="{70A72854-0625-429B-8E67-D211B13B1E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34605" y="5580907"/>
            <a:ext cx="1965964" cy="1048514"/>
          </a:xfrm>
          <a:prstGeom prst="rect">
            <a:avLst/>
          </a:prstGeom>
        </p:spPr>
      </p:pic>
    </p:spTree>
    <p:extLst>
      <p:ext uri="{BB962C8B-B14F-4D97-AF65-F5344CB8AC3E}">
        <p14:creationId xmlns:p14="http://schemas.microsoft.com/office/powerpoint/2010/main" val="1945555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loitusdia_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B10CC-5900-114B-9926-C4208EB94B1C}"/>
              </a:ext>
            </a:extLst>
          </p:cNvPr>
          <p:cNvSpPr>
            <a:spLocks noGrp="1"/>
          </p:cNvSpPr>
          <p:nvPr>
            <p:ph type="title" hasCustomPrompt="1"/>
          </p:nvPr>
        </p:nvSpPr>
        <p:spPr>
          <a:xfrm>
            <a:off x="513643" y="1891456"/>
            <a:ext cx="7632314" cy="1306408"/>
          </a:xfrm>
        </p:spPr>
        <p:txBody>
          <a:bodyPr anchor="b"/>
          <a:lstStyle>
            <a:lvl1pPr>
              <a:defRPr>
                <a:solidFill>
                  <a:srgbClr val="FF5000"/>
                </a:solidFill>
              </a:defRPr>
            </a:lvl1pPr>
          </a:lstStyle>
          <a:p>
            <a:r>
              <a:rPr lang="en-GB" dirty="0"/>
              <a:t>OTSIKKO</a:t>
            </a:r>
            <a:endParaRPr lang="en-FI" dirty="0"/>
          </a:p>
        </p:txBody>
      </p:sp>
      <p:sp>
        <p:nvSpPr>
          <p:cNvPr id="14" name="Text Placeholder 4"/>
          <p:cNvSpPr>
            <a:spLocks noGrp="1"/>
          </p:cNvSpPr>
          <p:nvPr>
            <p:ph type="body" sz="quarter" idx="12" hasCustomPrompt="1"/>
          </p:nvPr>
        </p:nvSpPr>
        <p:spPr>
          <a:xfrm>
            <a:off x="513643" y="3153832"/>
            <a:ext cx="7632313" cy="1306408"/>
          </a:xfrm>
        </p:spPr>
        <p:txBody>
          <a:bodyPr anchor="t" anchorCtr="0">
            <a:noAutofit/>
          </a:bodyPr>
          <a:lstStyle>
            <a:lvl1pPr marL="0" indent="0">
              <a:buNone/>
              <a:defRPr sz="4000" b="1" i="0">
                <a:solidFill>
                  <a:srgbClr val="5A5A5A"/>
                </a:solidFill>
                <a:latin typeface="Arial"/>
                <a:cs typeface="Arial"/>
              </a:defRPr>
            </a:lvl1pPr>
          </a:lstStyle>
          <a:p>
            <a:pPr lvl="0"/>
            <a:r>
              <a:rPr lang="en-US" dirty="0"/>
              <a:t>ALAOTSIKKO</a:t>
            </a:r>
          </a:p>
        </p:txBody>
      </p:sp>
      <p:pic>
        <p:nvPicPr>
          <p:cNvPr id="3" name="Picture 2">
            <a:extLst>
              <a:ext uri="{FF2B5EF4-FFF2-40B4-BE49-F238E27FC236}">
                <a16:creationId xmlns:a16="http://schemas.microsoft.com/office/drawing/2014/main" id="{C5B95492-62CC-421A-BA3C-D50FE5B35BE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34605" y="5580907"/>
            <a:ext cx="1965964" cy="1048514"/>
          </a:xfrm>
          <a:prstGeom prst="rect">
            <a:avLst/>
          </a:prstGeom>
        </p:spPr>
      </p:pic>
    </p:spTree>
    <p:extLst>
      <p:ext uri="{BB962C8B-B14F-4D97-AF65-F5344CB8AC3E}">
        <p14:creationId xmlns:p14="http://schemas.microsoft.com/office/powerpoint/2010/main" val="15134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loitusdia_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5420A-C332-E846-BFD6-F09430960B82}"/>
              </a:ext>
            </a:extLst>
          </p:cNvPr>
          <p:cNvSpPr>
            <a:spLocks noGrp="1"/>
          </p:cNvSpPr>
          <p:nvPr>
            <p:ph type="title" hasCustomPrompt="1"/>
          </p:nvPr>
        </p:nvSpPr>
        <p:spPr>
          <a:xfrm>
            <a:off x="6051886" y="1890968"/>
            <a:ext cx="5582039" cy="1306896"/>
          </a:xfrm>
        </p:spPr>
        <p:txBody>
          <a:bodyPr anchor="b"/>
          <a:lstStyle>
            <a:lvl1pPr>
              <a:defRPr>
                <a:solidFill>
                  <a:srgbClr val="FF5000"/>
                </a:solidFill>
              </a:defRPr>
            </a:lvl1pPr>
          </a:lstStyle>
          <a:p>
            <a:r>
              <a:rPr lang="en-GB" dirty="0"/>
              <a:t>OTSIKKO</a:t>
            </a:r>
            <a:endParaRPr lang="en-FI" dirty="0"/>
          </a:p>
        </p:txBody>
      </p:sp>
      <p:sp>
        <p:nvSpPr>
          <p:cNvPr id="16" name="Text Placeholder 4"/>
          <p:cNvSpPr>
            <a:spLocks noGrp="1"/>
          </p:cNvSpPr>
          <p:nvPr>
            <p:ph type="body" sz="quarter" idx="12" hasCustomPrompt="1"/>
          </p:nvPr>
        </p:nvSpPr>
        <p:spPr>
          <a:xfrm>
            <a:off x="6051886" y="3153832"/>
            <a:ext cx="5582039" cy="1306408"/>
          </a:xfrm>
        </p:spPr>
        <p:txBody>
          <a:bodyPr anchor="t" anchorCtr="0">
            <a:noAutofit/>
          </a:bodyPr>
          <a:lstStyle>
            <a:lvl1pPr marL="0" indent="0">
              <a:buNone/>
              <a:defRPr sz="4000" b="1" i="0">
                <a:solidFill>
                  <a:srgbClr val="5A5A5A"/>
                </a:solidFill>
                <a:latin typeface="Arial"/>
                <a:cs typeface="Arial"/>
              </a:defRPr>
            </a:lvl1pPr>
          </a:lstStyle>
          <a:p>
            <a:pPr lvl="0"/>
            <a:r>
              <a:rPr lang="en-US" dirty="0"/>
              <a:t>ALAOTSIKKO</a:t>
            </a:r>
          </a:p>
        </p:txBody>
      </p:sp>
      <p:sp>
        <p:nvSpPr>
          <p:cNvPr id="7" name="Picture Placeholder 2"/>
          <p:cNvSpPr>
            <a:spLocks noGrp="1"/>
          </p:cNvSpPr>
          <p:nvPr>
            <p:ph type="pic" sz="quarter" idx="13"/>
          </p:nvPr>
        </p:nvSpPr>
        <p:spPr>
          <a:xfrm>
            <a:off x="0" y="0"/>
            <a:ext cx="5489575" cy="6858000"/>
          </a:xfrm>
        </p:spPr>
        <p:txBody>
          <a:bodyPr/>
          <a:lstStyle/>
          <a:p>
            <a:endParaRPr lang="en-US" dirty="0"/>
          </a:p>
        </p:txBody>
      </p:sp>
      <p:pic>
        <p:nvPicPr>
          <p:cNvPr id="3" name="Picture 2">
            <a:extLst>
              <a:ext uri="{FF2B5EF4-FFF2-40B4-BE49-F238E27FC236}">
                <a16:creationId xmlns:a16="http://schemas.microsoft.com/office/drawing/2014/main" id="{2B948321-8F85-410E-BD14-E3EEA6948EC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9860198" y="5579763"/>
            <a:ext cx="1965964" cy="1048514"/>
          </a:xfrm>
          <a:prstGeom prst="rect">
            <a:avLst/>
          </a:prstGeom>
        </p:spPr>
      </p:pic>
    </p:spTree>
    <p:extLst>
      <p:ext uri="{BB962C8B-B14F-4D97-AF65-F5344CB8AC3E}">
        <p14:creationId xmlns:p14="http://schemas.microsoft.com/office/powerpoint/2010/main" val="158855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loitusdia_9">
    <p:spTree>
      <p:nvGrpSpPr>
        <p:cNvPr id="1" name=""/>
        <p:cNvGrpSpPr/>
        <p:nvPr/>
      </p:nvGrpSpPr>
      <p:grpSpPr>
        <a:xfrm>
          <a:off x="0" y="0"/>
          <a:ext cx="0" cy="0"/>
          <a:chOff x="0" y="0"/>
          <a:chExt cx="0" cy="0"/>
        </a:xfrm>
      </p:grpSpPr>
      <p:pic>
        <p:nvPicPr>
          <p:cNvPr id="16" name="Picture 15">
            <a:extLs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022" y="0"/>
            <a:ext cx="5493543" cy="6858000"/>
          </a:xfrm>
          <a:prstGeom prst="rect">
            <a:avLst/>
          </a:prstGeom>
        </p:spPr>
      </p:pic>
      <p:sp>
        <p:nvSpPr>
          <p:cNvPr id="7" name="Title 1">
            <a:extLst>
              <a:ext uri="{FF2B5EF4-FFF2-40B4-BE49-F238E27FC236}">
                <a16:creationId xmlns:a16="http://schemas.microsoft.com/office/drawing/2014/main" id="{F2AB9A08-CE91-4B85-B0E2-1E4A2D9C0432}"/>
              </a:ext>
            </a:extLst>
          </p:cNvPr>
          <p:cNvSpPr>
            <a:spLocks noGrp="1"/>
          </p:cNvSpPr>
          <p:nvPr>
            <p:ph type="title" hasCustomPrompt="1"/>
          </p:nvPr>
        </p:nvSpPr>
        <p:spPr>
          <a:xfrm>
            <a:off x="6051886" y="1890968"/>
            <a:ext cx="5582039" cy="1306896"/>
          </a:xfrm>
        </p:spPr>
        <p:txBody>
          <a:bodyPr anchor="b"/>
          <a:lstStyle>
            <a:lvl1pPr>
              <a:defRPr>
                <a:solidFill>
                  <a:srgbClr val="FF5000"/>
                </a:solidFill>
              </a:defRPr>
            </a:lvl1pPr>
          </a:lstStyle>
          <a:p>
            <a:r>
              <a:rPr lang="en-GB" dirty="0"/>
              <a:t>OTSIKKO</a:t>
            </a:r>
            <a:endParaRPr lang="en-FI" dirty="0"/>
          </a:p>
        </p:txBody>
      </p:sp>
      <p:sp>
        <p:nvSpPr>
          <p:cNvPr id="8" name="Text Placeholder 4">
            <a:extLst>
              <a:ext uri="{FF2B5EF4-FFF2-40B4-BE49-F238E27FC236}">
                <a16:creationId xmlns:a16="http://schemas.microsoft.com/office/drawing/2014/main" id="{19AD3373-ECF1-4904-BA39-F94980C7E433}"/>
              </a:ext>
            </a:extLst>
          </p:cNvPr>
          <p:cNvSpPr>
            <a:spLocks noGrp="1"/>
          </p:cNvSpPr>
          <p:nvPr>
            <p:ph type="body" sz="quarter" idx="12" hasCustomPrompt="1"/>
          </p:nvPr>
        </p:nvSpPr>
        <p:spPr>
          <a:xfrm>
            <a:off x="6051886" y="3153832"/>
            <a:ext cx="5582039" cy="1306408"/>
          </a:xfrm>
        </p:spPr>
        <p:txBody>
          <a:bodyPr anchor="t" anchorCtr="0">
            <a:noAutofit/>
          </a:bodyPr>
          <a:lstStyle>
            <a:lvl1pPr marL="0" indent="0">
              <a:buNone/>
              <a:defRPr sz="4000" b="1" i="0">
                <a:solidFill>
                  <a:srgbClr val="5A5A5A"/>
                </a:solidFill>
                <a:latin typeface="Arial"/>
                <a:cs typeface="Arial"/>
              </a:defRPr>
            </a:lvl1pPr>
          </a:lstStyle>
          <a:p>
            <a:pPr lvl="0"/>
            <a:r>
              <a:rPr lang="en-US" dirty="0"/>
              <a:t>ALAOTSIKKO</a:t>
            </a:r>
          </a:p>
        </p:txBody>
      </p:sp>
      <p:pic>
        <p:nvPicPr>
          <p:cNvPr id="3" name="Picture 2">
            <a:extLst>
              <a:ext uri="{FF2B5EF4-FFF2-40B4-BE49-F238E27FC236}">
                <a16:creationId xmlns:a16="http://schemas.microsoft.com/office/drawing/2014/main" id="{B04E585C-6CFB-45CC-A512-B9A35F0BCF6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860198" y="5579763"/>
            <a:ext cx="1965964" cy="1048514"/>
          </a:xfrm>
          <a:prstGeom prst="rect">
            <a:avLst/>
          </a:prstGeom>
        </p:spPr>
      </p:pic>
    </p:spTree>
    <p:extLst>
      <p:ext uri="{BB962C8B-B14F-4D97-AF65-F5344CB8AC3E}">
        <p14:creationId xmlns:p14="http://schemas.microsoft.com/office/powerpoint/2010/main" val="1557296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b">
            <a:normAutofit/>
          </a:bodyPr>
          <a:lstStyle/>
          <a:p>
            <a:r>
              <a:rPr lang="fi-FI" dirty="0"/>
              <a:t>CLICK TO EDIT MASTER TITLE STYLE</a:t>
            </a:r>
            <a:endParaRPr lang="en-US" dirty="0"/>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fi-FI" dirty="0" err="1"/>
              <a:t>Click</a:t>
            </a:r>
            <a:r>
              <a:rPr lang="fi-FI" dirty="0"/>
              <a:t> to </a:t>
            </a:r>
            <a:r>
              <a:rPr lang="fi-FI" dirty="0" err="1"/>
              <a:t>edit</a:t>
            </a:r>
            <a:r>
              <a:rPr lang="fi-FI" dirty="0"/>
              <a:t> </a:t>
            </a:r>
            <a:r>
              <a:rPr lang="fi-FI" dirty="0" err="1"/>
              <a:t>Master</a:t>
            </a:r>
            <a:r>
              <a:rPr lang="fi-FI" dirty="0"/>
              <a:t> </a:t>
            </a:r>
            <a:r>
              <a:rPr lang="fi-FI" dirty="0" err="1"/>
              <a:t>text</a:t>
            </a:r>
            <a:r>
              <a:rPr lang="fi-FI" dirty="0"/>
              <a:t> </a:t>
            </a:r>
            <a:r>
              <a:rPr lang="fi-FI" dirty="0" err="1"/>
              <a:t>styles</a:t>
            </a:r>
            <a:endParaRPr lang="fi-FI" dirty="0"/>
          </a:p>
          <a:p>
            <a:pPr lvl="1"/>
            <a:r>
              <a:rPr lang="fi-FI" dirty="0"/>
              <a:t>Second </a:t>
            </a:r>
            <a:r>
              <a:rPr lang="fi-FI" dirty="0" err="1"/>
              <a:t>level</a:t>
            </a:r>
            <a:endParaRPr lang="fi-FI" dirty="0"/>
          </a:p>
          <a:p>
            <a:pPr lvl="2"/>
            <a:r>
              <a:rPr lang="fi-FI" dirty="0"/>
              <a:t>Third </a:t>
            </a:r>
            <a:r>
              <a:rPr lang="fi-FI" dirty="0" err="1"/>
              <a:t>level</a:t>
            </a:r>
            <a:endParaRPr lang="fi-FI" dirty="0"/>
          </a:p>
          <a:p>
            <a:pPr lvl="3"/>
            <a:r>
              <a:rPr lang="fi-FI" dirty="0" err="1"/>
              <a:t>Fourth</a:t>
            </a:r>
            <a:r>
              <a:rPr lang="fi-FI" dirty="0"/>
              <a:t> </a:t>
            </a:r>
            <a:r>
              <a:rPr lang="fi-FI" dirty="0" err="1"/>
              <a:t>level</a:t>
            </a:r>
            <a:endParaRPr lang="fi-FI" dirty="0"/>
          </a:p>
          <a:p>
            <a:pPr lvl="4"/>
            <a:r>
              <a:rPr lang="fi-FI" dirty="0" err="1"/>
              <a:t>Fifth</a:t>
            </a:r>
            <a:r>
              <a:rPr lang="fi-FI" dirty="0"/>
              <a:t> </a:t>
            </a:r>
            <a:r>
              <a:rPr lang="fi-FI" dirty="0" err="1"/>
              <a:t>level</a:t>
            </a:r>
            <a:endParaRPr lang="en-US" dirty="0"/>
          </a:p>
        </p:txBody>
      </p:sp>
    </p:spTree>
    <p:extLst>
      <p:ext uri="{BB962C8B-B14F-4D97-AF65-F5344CB8AC3E}">
        <p14:creationId xmlns:p14="http://schemas.microsoft.com/office/powerpoint/2010/main" val="2034443082"/>
      </p:ext>
    </p:extLst>
  </p:cSld>
  <p:clrMap bg1="lt1" tx1="dk1" bg2="lt2" tx2="dk2" accent1="accent1" accent2="accent2" accent3="accent3" accent4="accent4" accent5="accent5" accent6="accent6" hlink="hlink" folHlink="folHlink"/>
  <p:sldLayoutIdLst>
    <p:sldLayoutId id="2147483686" r:id="rId1"/>
    <p:sldLayoutId id="2147483685" r:id="rId2"/>
    <p:sldLayoutId id="2147483682" r:id="rId3"/>
    <p:sldLayoutId id="2147483673" r:id="rId4"/>
    <p:sldLayoutId id="2147483687" r:id="rId5"/>
    <p:sldLayoutId id="2147483688" r:id="rId6"/>
    <p:sldLayoutId id="2147483664" r:id="rId7"/>
    <p:sldLayoutId id="2147483689" r:id="rId8"/>
    <p:sldLayoutId id="2147483698" r:id="rId9"/>
    <p:sldLayoutId id="2147483670" r:id="rId10"/>
    <p:sldLayoutId id="2147483695" r:id="rId11"/>
    <p:sldLayoutId id="2147483662" r:id="rId12"/>
    <p:sldLayoutId id="2147483697" r:id="rId13"/>
    <p:sldLayoutId id="2147483694" r:id="rId14"/>
    <p:sldLayoutId id="2147483696" r:id="rId15"/>
    <p:sldLayoutId id="2147483667" r:id="rId16"/>
    <p:sldLayoutId id="2147483674" r:id="rId17"/>
    <p:sldLayoutId id="2147483700" r:id="rId18"/>
    <p:sldLayoutId id="2147483677" r:id="rId19"/>
    <p:sldLayoutId id="2147483678" r:id="rId20"/>
    <p:sldLayoutId id="2147483692" r:id="rId21"/>
    <p:sldLayoutId id="2147483676" r:id="rId22"/>
    <p:sldLayoutId id="2147483669" r:id="rId23"/>
    <p:sldLayoutId id="2147483672" r:id="rId24"/>
    <p:sldLayoutId id="2147483699" r:id="rId25"/>
    <p:sldLayoutId id="2147483693" r:id="rId26"/>
    <p:sldLayoutId id="2147483666" r:id="rId27"/>
    <p:sldLayoutId id="2147483702" r:id="rId28"/>
    <p:sldLayoutId id="2147483703" r:id="rId29"/>
    <p:sldLayoutId id="2147483704" r:id="rId30"/>
  </p:sldLayoutIdLst>
  <p:txStyles>
    <p:titleStyle>
      <a:lvl1pPr algn="l" defTabSz="457200" rtl="0" eaLnBrk="1" latinLnBrk="0" hangingPunct="1">
        <a:spcBef>
          <a:spcPct val="0"/>
        </a:spcBef>
        <a:buNone/>
        <a:defRPr sz="4000" b="1" i="0" kern="1200">
          <a:solidFill>
            <a:srgbClr val="FF5000"/>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ln>
            <a:noFill/>
          </a:ln>
          <a:solidFill>
            <a:srgbClr val="5A5A5A"/>
          </a:solidFill>
          <a:latin typeface="Arial"/>
          <a:ea typeface="+mn-ea"/>
          <a:cs typeface="Arial"/>
        </a:defRPr>
      </a:lvl1pPr>
      <a:lvl2pPr marL="742950" indent="-285750" algn="l" defTabSz="457200" rtl="0" eaLnBrk="1" latinLnBrk="0" hangingPunct="1">
        <a:spcBef>
          <a:spcPct val="20000"/>
        </a:spcBef>
        <a:buFont typeface="Arial"/>
        <a:buChar char="–"/>
        <a:defRPr sz="2800" kern="1200">
          <a:ln>
            <a:noFill/>
          </a:ln>
          <a:solidFill>
            <a:srgbClr val="5A5A5A"/>
          </a:solidFill>
          <a:latin typeface="Arial"/>
          <a:ea typeface="+mn-ea"/>
          <a:cs typeface="Arial"/>
        </a:defRPr>
      </a:lvl2pPr>
      <a:lvl3pPr marL="1143000" indent="-228600" algn="l" defTabSz="457200" rtl="0" eaLnBrk="1" latinLnBrk="0" hangingPunct="1">
        <a:spcBef>
          <a:spcPct val="20000"/>
        </a:spcBef>
        <a:buFont typeface="Arial"/>
        <a:buChar char="•"/>
        <a:defRPr sz="2400" kern="1200">
          <a:ln>
            <a:noFill/>
          </a:ln>
          <a:solidFill>
            <a:srgbClr val="5A5A5A"/>
          </a:solidFill>
          <a:latin typeface="Arial"/>
          <a:ea typeface="+mn-ea"/>
          <a:cs typeface="Arial"/>
        </a:defRPr>
      </a:lvl3pPr>
      <a:lvl4pPr marL="1600200" indent="-228600" algn="l" defTabSz="457200" rtl="0" eaLnBrk="1" latinLnBrk="0" hangingPunct="1">
        <a:spcBef>
          <a:spcPct val="20000"/>
        </a:spcBef>
        <a:buFont typeface="Arial"/>
        <a:buChar char="–"/>
        <a:defRPr sz="2000" kern="1200">
          <a:ln>
            <a:noFill/>
          </a:ln>
          <a:solidFill>
            <a:srgbClr val="5A5A5A"/>
          </a:solidFill>
          <a:latin typeface="Arial"/>
          <a:ea typeface="+mn-ea"/>
          <a:cs typeface="Arial"/>
        </a:defRPr>
      </a:lvl4pPr>
      <a:lvl5pPr marL="2057400" indent="-228600" algn="l" defTabSz="457200" rtl="0" eaLnBrk="1" latinLnBrk="0" hangingPunct="1">
        <a:spcBef>
          <a:spcPct val="20000"/>
        </a:spcBef>
        <a:buFont typeface="Arial"/>
        <a:buChar char="»"/>
        <a:defRPr sz="2000" kern="1200">
          <a:ln>
            <a:noFill/>
          </a:ln>
          <a:solidFill>
            <a:srgbClr val="5A5A5A"/>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hyperlink" Target="https://innokyla.fi/fi/tyokalut/kayttajaprofiilit-ja-persoonat" TargetMode="External"/><Relationship Id="rId2" Type="http://schemas.openxmlformats.org/officeDocument/2006/relationships/notesSlide" Target="../notesSlides/notesSlide4.xml"/><Relationship Id="rId1" Type="http://schemas.openxmlformats.org/officeDocument/2006/relationships/slideLayout" Target="../slideLayouts/slideLayout29.xml"/><Relationship Id="rId5" Type="http://schemas.openxmlformats.org/officeDocument/2006/relationships/image" Target="../media/image15.jp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GmEMApQ5c0c" TargetMode="External"/><Relationship Id="rId2" Type="http://schemas.openxmlformats.org/officeDocument/2006/relationships/hyperlink" Target="https://fi.wikipedia.org/wiki/Itsepalvelukassa" TargetMode="External"/><Relationship Id="rId1" Type="http://schemas.openxmlformats.org/officeDocument/2006/relationships/slideLayout" Target="../slideLayouts/slideLayout28.xml"/><Relationship Id="rId4" Type="http://schemas.openxmlformats.org/officeDocument/2006/relationships/hyperlink" Target="https://www.facebook.com/watch/?v=865378467335804"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hyperlink" Target="https://innokyla.fi/fi/tyokalut/kayttajaprofiilit-ja-persoonat" TargetMode="External"/><Relationship Id="rId2" Type="http://schemas.openxmlformats.org/officeDocument/2006/relationships/notesSlide" Target="../notesSlides/notesSlide3.xml"/><Relationship Id="rId1" Type="http://schemas.openxmlformats.org/officeDocument/2006/relationships/slideLayout" Target="../slideLayouts/slideLayout29.xml"/><Relationship Id="rId5" Type="http://schemas.openxmlformats.org/officeDocument/2006/relationships/image" Target="../media/image14.jp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F72E9-E5FD-7E40-8E3D-0297A2CEE354}"/>
              </a:ext>
            </a:extLst>
          </p:cNvPr>
          <p:cNvSpPr>
            <a:spLocks noGrp="1"/>
          </p:cNvSpPr>
          <p:nvPr>
            <p:ph type="title"/>
          </p:nvPr>
        </p:nvSpPr>
        <p:spPr>
          <a:xfrm>
            <a:off x="308109" y="3310779"/>
            <a:ext cx="11162063" cy="904467"/>
          </a:xfrm>
        </p:spPr>
        <p:txBody>
          <a:bodyPr/>
          <a:lstStyle/>
          <a:p>
            <a:r>
              <a:rPr lang="fi-FI" dirty="0">
                <a:solidFill>
                  <a:srgbClr val="E95D0F"/>
                </a:solidFill>
              </a:rPr>
              <a:t>Ergonomia ja esteettömyys tehtävä</a:t>
            </a:r>
            <a:br>
              <a:rPr lang="fi-FI" dirty="0"/>
            </a:br>
            <a:br>
              <a:rPr lang="fi-FI" sz="1200" dirty="0"/>
            </a:br>
            <a:br>
              <a:rPr lang="fi-FI" sz="2400" dirty="0">
                <a:solidFill>
                  <a:srgbClr val="E95D0F"/>
                </a:solidFill>
              </a:rPr>
            </a:br>
            <a:br>
              <a:rPr lang="fi-FI" sz="2400" dirty="0">
                <a:solidFill>
                  <a:srgbClr val="E95D0F"/>
                </a:solidFill>
              </a:rPr>
            </a:br>
            <a:r>
              <a:rPr lang="fi-FI" sz="2400" dirty="0">
                <a:solidFill>
                  <a:srgbClr val="E95D0F"/>
                </a:solidFill>
              </a:rPr>
              <a:t>Anne Korhonen, OAMK</a:t>
            </a:r>
            <a:endParaRPr lang="en-FI" sz="2400" dirty="0">
              <a:solidFill>
                <a:srgbClr val="E95D0F"/>
              </a:solidFill>
            </a:endParaRPr>
          </a:p>
        </p:txBody>
      </p:sp>
    </p:spTree>
    <p:extLst>
      <p:ext uri="{BB962C8B-B14F-4D97-AF65-F5344CB8AC3E}">
        <p14:creationId xmlns:p14="http://schemas.microsoft.com/office/powerpoint/2010/main" val="1294619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96633" y="712381"/>
            <a:ext cx="184731" cy="369332"/>
          </a:xfrm>
          <a:prstGeom prst="rect">
            <a:avLst/>
          </a:prstGeom>
          <a:noFill/>
        </p:spPr>
        <p:txBody>
          <a:bodyPr wrap="none" rtlCol="0">
            <a:spAutoFit/>
          </a:bodyPr>
          <a:lstStyle/>
          <a:p>
            <a:endParaRPr lang="fi-FI"/>
          </a:p>
        </p:txBody>
      </p:sp>
      <p:sp>
        <p:nvSpPr>
          <p:cNvPr id="10" name="Tekstiruutu 9">
            <a:extLst>
              <a:ext uri="{FF2B5EF4-FFF2-40B4-BE49-F238E27FC236}">
                <a16:creationId xmlns:a16="http://schemas.microsoft.com/office/drawing/2014/main" id="{2D04ECD3-7250-449C-8CB9-9A242130B914}"/>
              </a:ext>
            </a:extLst>
          </p:cNvPr>
          <p:cNvSpPr txBox="1"/>
          <p:nvPr/>
        </p:nvSpPr>
        <p:spPr>
          <a:xfrm>
            <a:off x="223283" y="42277"/>
            <a:ext cx="7710481" cy="1477328"/>
          </a:xfrm>
          <a:prstGeom prst="rect">
            <a:avLst/>
          </a:prstGeom>
          <a:noFill/>
        </p:spPr>
        <p:txBody>
          <a:bodyPr wrap="square">
            <a:spAutoFit/>
          </a:bodyPr>
          <a:lstStyle/>
          <a:p>
            <a:r>
              <a:rPr lang="fi-FI" sz="1800" b="1" dirty="0">
                <a:solidFill>
                  <a:srgbClr val="E95D0F"/>
                </a:solidFill>
              </a:rPr>
              <a:t>Käyttäjäpersoonat:</a:t>
            </a:r>
            <a:endParaRPr lang="fi-FI" b="1" dirty="0">
              <a:solidFill>
                <a:srgbClr val="E95D0F"/>
              </a:solidFill>
            </a:endParaRPr>
          </a:p>
          <a:p>
            <a:endParaRPr lang="fi-FI" b="1" dirty="0">
              <a:solidFill>
                <a:srgbClr val="E95D0F"/>
              </a:solidFill>
            </a:endParaRPr>
          </a:p>
          <a:p>
            <a:endParaRPr lang="fi-FI" b="1" dirty="0">
              <a:solidFill>
                <a:srgbClr val="E95D0F"/>
              </a:solidFill>
            </a:endParaRPr>
          </a:p>
          <a:p>
            <a:endParaRPr lang="fi-FI" b="1" dirty="0">
              <a:solidFill>
                <a:srgbClr val="E95D0F"/>
              </a:solidFill>
            </a:endParaRPr>
          </a:p>
          <a:p>
            <a:r>
              <a:rPr lang="fi-FI" b="1" dirty="0">
                <a:solidFill>
                  <a:srgbClr val="E95D0F"/>
                </a:solidFill>
              </a:rPr>
              <a:t> </a:t>
            </a:r>
            <a:endParaRPr lang="fi-FI" dirty="0"/>
          </a:p>
        </p:txBody>
      </p:sp>
      <p:sp>
        <p:nvSpPr>
          <p:cNvPr id="9" name="Suorakulmio: Pyöristetyt kulmat 8">
            <a:extLst>
              <a:ext uri="{FF2B5EF4-FFF2-40B4-BE49-F238E27FC236}">
                <a16:creationId xmlns:a16="http://schemas.microsoft.com/office/drawing/2014/main" id="{94619B73-E0B1-4767-84B1-B07EB7D882C6}"/>
              </a:ext>
            </a:extLst>
          </p:cNvPr>
          <p:cNvSpPr/>
          <p:nvPr/>
        </p:nvSpPr>
        <p:spPr>
          <a:xfrm>
            <a:off x="425824" y="1568823"/>
            <a:ext cx="3572435" cy="502024"/>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i-FI"/>
          </a:p>
        </p:txBody>
      </p:sp>
      <p:sp>
        <p:nvSpPr>
          <p:cNvPr id="15" name="Tekstiruutu 14">
            <a:extLst>
              <a:ext uri="{FF2B5EF4-FFF2-40B4-BE49-F238E27FC236}">
                <a16:creationId xmlns:a16="http://schemas.microsoft.com/office/drawing/2014/main" id="{4D140F71-9AD1-403E-95D4-6E4A62A313D3}"/>
              </a:ext>
            </a:extLst>
          </p:cNvPr>
          <p:cNvSpPr txBox="1"/>
          <p:nvPr/>
        </p:nvSpPr>
        <p:spPr>
          <a:xfrm>
            <a:off x="431705" y="1519605"/>
            <a:ext cx="2441694" cy="369332"/>
          </a:xfrm>
          <a:prstGeom prst="rect">
            <a:avLst/>
          </a:prstGeom>
          <a:noFill/>
        </p:spPr>
        <p:txBody>
          <a:bodyPr wrap="none" rtlCol="0">
            <a:spAutoFit/>
          </a:bodyPr>
          <a:lstStyle/>
          <a:p>
            <a:r>
              <a:rPr lang="fi-FI" dirty="0"/>
              <a:t>Nimi: Kimmo </a:t>
            </a:r>
            <a:r>
              <a:rPr lang="fi-FI" dirty="0" err="1"/>
              <a:t>Kimiläinen</a:t>
            </a:r>
            <a:endParaRPr lang="fi-FI" dirty="0"/>
          </a:p>
        </p:txBody>
      </p:sp>
      <p:sp>
        <p:nvSpPr>
          <p:cNvPr id="16" name="Suorakulmio: Pyöristetyt kulmat 15">
            <a:extLst>
              <a:ext uri="{FF2B5EF4-FFF2-40B4-BE49-F238E27FC236}">
                <a16:creationId xmlns:a16="http://schemas.microsoft.com/office/drawing/2014/main" id="{D766E055-35BE-4784-805A-D8AE19361CA7}"/>
              </a:ext>
            </a:extLst>
          </p:cNvPr>
          <p:cNvSpPr/>
          <p:nvPr/>
        </p:nvSpPr>
        <p:spPr>
          <a:xfrm>
            <a:off x="4078523" y="1568823"/>
            <a:ext cx="1259541" cy="502024"/>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i-FI"/>
          </a:p>
        </p:txBody>
      </p:sp>
      <p:sp>
        <p:nvSpPr>
          <p:cNvPr id="17" name="Tekstiruutu 16">
            <a:extLst>
              <a:ext uri="{FF2B5EF4-FFF2-40B4-BE49-F238E27FC236}">
                <a16:creationId xmlns:a16="http://schemas.microsoft.com/office/drawing/2014/main" id="{6726A893-F4F4-4CF8-88D1-14EDCCB1E8F5}"/>
              </a:ext>
            </a:extLst>
          </p:cNvPr>
          <p:cNvSpPr txBox="1"/>
          <p:nvPr/>
        </p:nvSpPr>
        <p:spPr>
          <a:xfrm>
            <a:off x="4078523" y="1552401"/>
            <a:ext cx="906851" cy="369332"/>
          </a:xfrm>
          <a:prstGeom prst="rect">
            <a:avLst/>
          </a:prstGeom>
          <a:noFill/>
        </p:spPr>
        <p:txBody>
          <a:bodyPr wrap="none" rtlCol="0">
            <a:spAutoFit/>
          </a:bodyPr>
          <a:lstStyle/>
          <a:p>
            <a:r>
              <a:rPr lang="fi-FI" dirty="0"/>
              <a:t>Ikä: 47v</a:t>
            </a:r>
          </a:p>
        </p:txBody>
      </p:sp>
      <p:sp>
        <p:nvSpPr>
          <p:cNvPr id="18" name="Suorakulmio: Pyöristetyt kulmat 17">
            <a:extLst>
              <a:ext uri="{FF2B5EF4-FFF2-40B4-BE49-F238E27FC236}">
                <a16:creationId xmlns:a16="http://schemas.microsoft.com/office/drawing/2014/main" id="{37D3BEA9-8546-4C6B-96E0-911960BDB4C1}"/>
              </a:ext>
            </a:extLst>
          </p:cNvPr>
          <p:cNvSpPr/>
          <p:nvPr/>
        </p:nvSpPr>
        <p:spPr>
          <a:xfrm>
            <a:off x="431705" y="2223247"/>
            <a:ext cx="4951601" cy="502024"/>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i-FI"/>
          </a:p>
        </p:txBody>
      </p:sp>
      <p:sp>
        <p:nvSpPr>
          <p:cNvPr id="19" name="Tekstiruutu 18">
            <a:extLst>
              <a:ext uri="{FF2B5EF4-FFF2-40B4-BE49-F238E27FC236}">
                <a16:creationId xmlns:a16="http://schemas.microsoft.com/office/drawing/2014/main" id="{2960916C-A1AE-4507-927A-B2CF9F5A04F7}"/>
              </a:ext>
            </a:extLst>
          </p:cNvPr>
          <p:cNvSpPr txBox="1"/>
          <p:nvPr/>
        </p:nvSpPr>
        <p:spPr>
          <a:xfrm>
            <a:off x="394681" y="2177534"/>
            <a:ext cx="2475101" cy="369332"/>
          </a:xfrm>
          <a:prstGeom prst="rect">
            <a:avLst/>
          </a:prstGeom>
          <a:noFill/>
        </p:spPr>
        <p:txBody>
          <a:bodyPr wrap="none" rtlCol="0">
            <a:spAutoFit/>
          </a:bodyPr>
          <a:lstStyle/>
          <a:p>
            <a:r>
              <a:rPr lang="fi-FI" dirty="0"/>
              <a:t>Titteli ja rooli: Talonmies</a:t>
            </a:r>
          </a:p>
        </p:txBody>
      </p:sp>
      <p:sp>
        <p:nvSpPr>
          <p:cNvPr id="20" name="Suorakulmio: Pyöristetyt kulmat 19">
            <a:extLst>
              <a:ext uri="{FF2B5EF4-FFF2-40B4-BE49-F238E27FC236}">
                <a16:creationId xmlns:a16="http://schemas.microsoft.com/office/drawing/2014/main" id="{40EE5CF4-E225-4408-B290-9A104D4A8290}"/>
              </a:ext>
            </a:extLst>
          </p:cNvPr>
          <p:cNvSpPr/>
          <p:nvPr/>
        </p:nvSpPr>
        <p:spPr>
          <a:xfrm>
            <a:off x="431705" y="2873189"/>
            <a:ext cx="4951601" cy="1559858"/>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i-FI"/>
          </a:p>
        </p:txBody>
      </p:sp>
      <p:sp>
        <p:nvSpPr>
          <p:cNvPr id="21" name="Tekstiruutu 20">
            <a:extLst>
              <a:ext uri="{FF2B5EF4-FFF2-40B4-BE49-F238E27FC236}">
                <a16:creationId xmlns:a16="http://schemas.microsoft.com/office/drawing/2014/main" id="{223099C7-1B03-45C5-ACCF-542B36DE436B}"/>
              </a:ext>
            </a:extLst>
          </p:cNvPr>
          <p:cNvSpPr txBox="1"/>
          <p:nvPr/>
        </p:nvSpPr>
        <p:spPr>
          <a:xfrm>
            <a:off x="452548" y="2827695"/>
            <a:ext cx="4860754" cy="1200329"/>
          </a:xfrm>
          <a:prstGeom prst="rect">
            <a:avLst/>
          </a:prstGeom>
          <a:noFill/>
        </p:spPr>
        <p:txBody>
          <a:bodyPr wrap="none" rtlCol="0">
            <a:spAutoFit/>
          </a:bodyPr>
          <a:lstStyle/>
          <a:p>
            <a:r>
              <a:rPr lang="fi-FI" dirty="0"/>
              <a:t>Kokemus palvelun käytöstä: Kimmo käyttää joskus</a:t>
            </a:r>
          </a:p>
          <a:p>
            <a:r>
              <a:rPr lang="fi-FI" dirty="0"/>
              <a:t>Itsepalvelukassaa. Hän on tottunut kuitenkin </a:t>
            </a:r>
          </a:p>
          <a:p>
            <a:r>
              <a:rPr lang="fi-FI" dirty="0"/>
              <a:t>Tavallisiin kassoihin, joten usein hän valitsee </a:t>
            </a:r>
          </a:p>
          <a:p>
            <a:r>
              <a:rPr lang="fi-FI" dirty="0"/>
              <a:t>Ennemmin sellaisen.</a:t>
            </a:r>
          </a:p>
        </p:txBody>
      </p:sp>
      <p:sp>
        <p:nvSpPr>
          <p:cNvPr id="22" name="Suorakulmio: Pyöristetyt kulmat 21">
            <a:extLst>
              <a:ext uri="{FF2B5EF4-FFF2-40B4-BE49-F238E27FC236}">
                <a16:creationId xmlns:a16="http://schemas.microsoft.com/office/drawing/2014/main" id="{E5DB9AB0-8295-4A5E-BB70-1ECAA1DA6713}"/>
              </a:ext>
            </a:extLst>
          </p:cNvPr>
          <p:cNvSpPr/>
          <p:nvPr/>
        </p:nvSpPr>
        <p:spPr>
          <a:xfrm>
            <a:off x="425824" y="4585761"/>
            <a:ext cx="4951601" cy="1559858"/>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i-FI"/>
          </a:p>
        </p:txBody>
      </p:sp>
      <p:sp>
        <p:nvSpPr>
          <p:cNvPr id="23" name="Tekstiruutu 22">
            <a:extLst>
              <a:ext uri="{FF2B5EF4-FFF2-40B4-BE49-F238E27FC236}">
                <a16:creationId xmlns:a16="http://schemas.microsoft.com/office/drawing/2014/main" id="{B6A4832C-CDB7-4EC5-9B33-DD5FBC81A0AB}"/>
              </a:ext>
            </a:extLst>
          </p:cNvPr>
          <p:cNvSpPr txBox="1"/>
          <p:nvPr/>
        </p:nvSpPr>
        <p:spPr>
          <a:xfrm>
            <a:off x="605117" y="4624899"/>
            <a:ext cx="3792064" cy="1200329"/>
          </a:xfrm>
          <a:prstGeom prst="rect">
            <a:avLst/>
          </a:prstGeom>
          <a:noFill/>
        </p:spPr>
        <p:txBody>
          <a:bodyPr wrap="none" rtlCol="0">
            <a:spAutoFit/>
          </a:bodyPr>
          <a:lstStyle/>
          <a:p>
            <a:r>
              <a:rPr lang="fi-FI" dirty="0"/>
              <a:t>Tavoitteita:</a:t>
            </a:r>
          </a:p>
          <a:p>
            <a:r>
              <a:rPr lang="fi-FI" dirty="0"/>
              <a:t>Nopeus</a:t>
            </a:r>
          </a:p>
          <a:p>
            <a:r>
              <a:rPr lang="fi-FI" dirty="0"/>
              <a:t>Asiakaspalvelun saatavuus tarvittaessa</a:t>
            </a:r>
          </a:p>
          <a:p>
            <a:r>
              <a:rPr lang="fi-FI" dirty="0"/>
              <a:t>Kauppareissun helppous</a:t>
            </a:r>
          </a:p>
        </p:txBody>
      </p:sp>
      <p:sp>
        <p:nvSpPr>
          <p:cNvPr id="24" name="Suorakulmio: Pyöristetyt kulmat 23">
            <a:extLst>
              <a:ext uri="{FF2B5EF4-FFF2-40B4-BE49-F238E27FC236}">
                <a16:creationId xmlns:a16="http://schemas.microsoft.com/office/drawing/2014/main" id="{9CCF2B27-5FCA-472E-AE3F-7ECB4D15A154}"/>
              </a:ext>
            </a:extLst>
          </p:cNvPr>
          <p:cNvSpPr/>
          <p:nvPr/>
        </p:nvSpPr>
        <p:spPr>
          <a:xfrm>
            <a:off x="5538228" y="1511195"/>
            <a:ext cx="3037200" cy="1767208"/>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i-FI"/>
          </a:p>
        </p:txBody>
      </p:sp>
      <p:sp>
        <p:nvSpPr>
          <p:cNvPr id="25" name="Tekstiruutu 24">
            <a:extLst>
              <a:ext uri="{FF2B5EF4-FFF2-40B4-BE49-F238E27FC236}">
                <a16:creationId xmlns:a16="http://schemas.microsoft.com/office/drawing/2014/main" id="{310A53E3-C5DA-437E-A2D1-DC8C5D27B3F1}"/>
              </a:ext>
            </a:extLst>
          </p:cNvPr>
          <p:cNvSpPr txBox="1"/>
          <p:nvPr/>
        </p:nvSpPr>
        <p:spPr>
          <a:xfrm>
            <a:off x="5610320" y="1465808"/>
            <a:ext cx="2965107" cy="1754326"/>
          </a:xfrm>
          <a:prstGeom prst="rect">
            <a:avLst/>
          </a:prstGeom>
          <a:noFill/>
        </p:spPr>
        <p:txBody>
          <a:bodyPr wrap="none" rtlCol="0">
            <a:spAutoFit/>
          </a:bodyPr>
          <a:lstStyle/>
          <a:p>
            <a:r>
              <a:rPr lang="fi-FI" dirty="0"/>
              <a:t>Miksi minä käytän palvelua?</a:t>
            </a:r>
          </a:p>
          <a:p>
            <a:r>
              <a:rPr lang="fi-FI" dirty="0"/>
              <a:t>Kimmo käyttää joskus </a:t>
            </a:r>
            <a:r>
              <a:rPr lang="fi-FI" dirty="0" err="1"/>
              <a:t>itsepal</a:t>
            </a:r>
            <a:r>
              <a:rPr lang="fi-FI" dirty="0"/>
              <a:t>-</a:t>
            </a:r>
          </a:p>
          <a:p>
            <a:r>
              <a:rPr lang="fi-FI" dirty="0" err="1"/>
              <a:t>Velukassaa</a:t>
            </a:r>
            <a:r>
              <a:rPr lang="fi-FI" dirty="0"/>
              <a:t>, kun hänellä ei ole</a:t>
            </a:r>
          </a:p>
          <a:p>
            <a:r>
              <a:rPr lang="fi-FI" dirty="0"/>
              <a:t>Paljon ostoksia ja näkee,</a:t>
            </a:r>
          </a:p>
          <a:p>
            <a:r>
              <a:rPr lang="fi-FI" dirty="0"/>
              <a:t>Että henkilökuntaa on lähellä</a:t>
            </a:r>
          </a:p>
          <a:p>
            <a:r>
              <a:rPr lang="fi-FI" dirty="0"/>
              <a:t> auttamassa.</a:t>
            </a:r>
          </a:p>
        </p:txBody>
      </p:sp>
      <p:sp>
        <p:nvSpPr>
          <p:cNvPr id="26" name="Suorakulmio: Pyöristetyt kulmat 25">
            <a:extLst>
              <a:ext uri="{FF2B5EF4-FFF2-40B4-BE49-F238E27FC236}">
                <a16:creationId xmlns:a16="http://schemas.microsoft.com/office/drawing/2014/main" id="{B6B01A10-5D16-41F8-843F-3C01DE6AE106}"/>
              </a:ext>
            </a:extLst>
          </p:cNvPr>
          <p:cNvSpPr/>
          <p:nvPr/>
        </p:nvSpPr>
        <p:spPr>
          <a:xfrm>
            <a:off x="8821451" y="1517519"/>
            <a:ext cx="3312278" cy="1559858"/>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i-FI"/>
          </a:p>
        </p:txBody>
      </p:sp>
      <p:sp>
        <p:nvSpPr>
          <p:cNvPr id="27" name="Tekstiruutu 26">
            <a:extLst>
              <a:ext uri="{FF2B5EF4-FFF2-40B4-BE49-F238E27FC236}">
                <a16:creationId xmlns:a16="http://schemas.microsoft.com/office/drawing/2014/main" id="{3AD3FA85-3A1C-476E-BA55-01457A2234AE}"/>
              </a:ext>
            </a:extLst>
          </p:cNvPr>
          <p:cNvSpPr txBox="1"/>
          <p:nvPr/>
        </p:nvSpPr>
        <p:spPr>
          <a:xfrm>
            <a:off x="8821451" y="1530966"/>
            <a:ext cx="3344185" cy="1200329"/>
          </a:xfrm>
          <a:prstGeom prst="rect">
            <a:avLst/>
          </a:prstGeom>
          <a:noFill/>
        </p:spPr>
        <p:txBody>
          <a:bodyPr wrap="none" rtlCol="0">
            <a:spAutoFit/>
          </a:bodyPr>
          <a:lstStyle/>
          <a:p>
            <a:r>
              <a:rPr lang="fi-FI" dirty="0"/>
              <a:t>Mitä haasteita kohtaa palvelussa?</a:t>
            </a:r>
          </a:p>
          <a:p>
            <a:r>
              <a:rPr lang="fi-FI" dirty="0"/>
              <a:t>Palvelun käyttö ei ole niin tuttua </a:t>
            </a:r>
          </a:p>
          <a:p>
            <a:r>
              <a:rPr lang="fi-FI" dirty="0"/>
              <a:t>Kimmolle, joten käyttö on vielä</a:t>
            </a:r>
          </a:p>
          <a:p>
            <a:r>
              <a:rPr lang="fi-FI" dirty="0"/>
              <a:t>Hieman haparoivaa.</a:t>
            </a:r>
          </a:p>
        </p:txBody>
      </p:sp>
      <p:sp>
        <p:nvSpPr>
          <p:cNvPr id="28" name="Suorakulmio: Pyöristetyt kulmat 27">
            <a:extLst>
              <a:ext uri="{FF2B5EF4-FFF2-40B4-BE49-F238E27FC236}">
                <a16:creationId xmlns:a16="http://schemas.microsoft.com/office/drawing/2014/main" id="{A61DEABC-FD22-4850-B01F-8C7C2EF8A18E}"/>
              </a:ext>
            </a:extLst>
          </p:cNvPr>
          <p:cNvSpPr/>
          <p:nvPr/>
        </p:nvSpPr>
        <p:spPr>
          <a:xfrm>
            <a:off x="5588625" y="4106216"/>
            <a:ext cx="6577011" cy="1559858"/>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i-FI"/>
          </a:p>
        </p:txBody>
      </p:sp>
      <p:sp>
        <p:nvSpPr>
          <p:cNvPr id="29" name="Tekstiruutu 28">
            <a:extLst>
              <a:ext uri="{FF2B5EF4-FFF2-40B4-BE49-F238E27FC236}">
                <a16:creationId xmlns:a16="http://schemas.microsoft.com/office/drawing/2014/main" id="{8C27D5D6-AB9F-4FA8-A0CA-669E9BC0E082}"/>
              </a:ext>
            </a:extLst>
          </p:cNvPr>
          <p:cNvSpPr txBox="1"/>
          <p:nvPr/>
        </p:nvSpPr>
        <p:spPr>
          <a:xfrm>
            <a:off x="5610320" y="4164485"/>
            <a:ext cx="6529352" cy="1200329"/>
          </a:xfrm>
          <a:prstGeom prst="rect">
            <a:avLst/>
          </a:prstGeom>
          <a:noFill/>
        </p:spPr>
        <p:txBody>
          <a:bodyPr wrap="none" rtlCol="0">
            <a:spAutoFit/>
          </a:bodyPr>
          <a:lstStyle/>
          <a:p>
            <a:r>
              <a:rPr lang="fi-FI" dirty="0"/>
              <a:t>Yleisin käyttötapaus: Kimmo on töihin mennessään pysähtynyt hake</a:t>
            </a:r>
          </a:p>
          <a:p>
            <a:r>
              <a:rPr lang="fi-FI" dirty="0"/>
              <a:t>Maan aamukahvin ja jogurtin kaupasta. Kaupassa on hiljaista ja hän</a:t>
            </a:r>
          </a:p>
          <a:p>
            <a:r>
              <a:rPr lang="fi-FI" dirty="0"/>
              <a:t>Päättää kokeilla itsepalvelukassaa, koska siinä lähellä on myös</a:t>
            </a:r>
          </a:p>
          <a:p>
            <a:r>
              <a:rPr lang="fi-FI" dirty="0"/>
              <a:t>Kaupan myyjä, joka auttaa tarvittaessa.</a:t>
            </a:r>
          </a:p>
        </p:txBody>
      </p:sp>
      <p:sp>
        <p:nvSpPr>
          <p:cNvPr id="32" name="Tekstiruutu 31">
            <a:extLst>
              <a:ext uri="{FF2B5EF4-FFF2-40B4-BE49-F238E27FC236}">
                <a16:creationId xmlns:a16="http://schemas.microsoft.com/office/drawing/2014/main" id="{E92C1DAD-45A3-4309-8D8F-8246C4C8BA50}"/>
              </a:ext>
            </a:extLst>
          </p:cNvPr>
          <p:cNvSpPr txBox="1"/>
          <p:nvPr/>
        </p:nvSpPr>
        <p:spPr>
          <a:xfrm>
            <a:off x="7649945" y="861238"/>
            <a:ext cx="4807803" cy="307777"/>
          </a:xfrm>
          <a:prstGeom prst="rect">
            <a:avLst/>
          </a:prstGeom>
          <a:noFill/>
        </p:spPr>
        <p:txBody>
          <a:bodyPr wrap="square">
            <a:spAutoFit/>
          </a:bodyPr>
          <a:lstStyle/>
          <a:p>
            <a:r>
              <a:rPr lang="fi-FI" sz="1400" dirty="0"/>
              <a:t>(</a:t>
            </a:r>
            <a:r>
              <a:rPr lang="fi-FI" sz="1400" dirty="0">
                <a:hlinkClick r:id="rId3"/>
              </a:rPr>
              <a:t>https://innokyla.fi/fi/tyokalut/kayttajaprofiilit-ja-persoonat</a:t>
            </a:r>
            <a:r>
              <a:rPr lang="fi-FI" sz="1400" dirty="0"/>
              <a:t>)</a:t>
            </a:r>
          </a:p>
        </p:txBody>
      </p:sp>
      <p:pic>
        <p:nvPicPr>
          <p:cNvPr id="34" name="Kuva 33">
            <a:extLst>
              <a:ext uri="{FF2B5EF4-FFF2-40B4-BE49-F238E27FC236}">
                <a16:creationId xmlns:a16="http://schemas.microsoft.com/office/drawing/2014/main" id="{0CB3EFDC-360B-48DF-BCC7-9998E24C8725}"/>
              </a:ext>
            </a:extLst>
          </p:cNvPr>
          <p:cNvPicPr>
            <a:picLocks noChangeAspect="1"/>
          </p:cNvPicPr>
          <p:nvPr/>
        </p:nvPicPr>
        <p:blipFill>
          <a:blip r:embed="rId4"/>
          <a:stretch>
            <a:fillRect/>
          </a:stretch>
        </p:blipFill>
        <p:spPr>
          <a:xfrm>
            <a:off x="10534502" y="100744"/>
            <a:ext cx="1415156" cy="680197"/>
          </a:xfrm>
          <a:prstGeom prst="rect">
            <a:avLst/>
          </a:prstGeom>
        </p:spPr>
      </p:pic>
      <p:sp>
        <p:nvSpPr>
          <p:cNvPr id="2" name="TextBox 1">
            <a:extLst>
              <a:ext uri="{FF2B5EF4-FFF2-40B4-BE49-F238E27FC236}">
                <a16:creationId xmlns:a16="http://schemas.microsoft.com/office/drawing/2014/main" id="{558C9A11-DF93-436A-8ED7-B1A26076B0C4}"/>
              </a:ext>
            </a:extLst>
          </p:cNvPr>
          <p:cNvSpPr txBox="1"/>
          <p:nvPr/>
        </p:nvSpPr>
        <p:spPr>
          <a:xfrm>
            <a:off x="425824" y="6184757"/>
            <a:ext cx="4885516" cy="461665"/>
          </a:xfrm>
          <a:prstGeom prst="rect">
            <a:avLst/>
          </a:prstGeom>
          <a:noFill/>
        </p:spPr>
        <p:txBody>
          <a:bodyPr wrap="square" rtlCol="0">
            <a:spAutoFit/>
          </a:bodyPr>
          <a:lstStyle/>
          <a:p>
            <a:r>
              <a:rPr lang="fi-FI" sz="1200" dirty="0"/>
              <a:t>Lähde: https://pixabay.com/fi/photos/s%c3%a4hk%c3%b6asentaja-korjaus-s%c3%a4hk%c3%b6%c3%a4-1080554/</a:t>
            </a:r>
            <a:endParaRPr lang="en-US" sz="1200" dirty="0"/>
          </a:p>
        </p:txBody>
      </p:sp>
      <p:pic>
        <p:nvPicPr>
          <p:cNvPr id="5" name="Picture 4">
            <a:extLst>
              <a:ext uri="{FF2B5EF4-FFF2-40B4-BE49-F238E27FC236}">
                <a16:creationId xmlns:a16="http://schemas.microsoft.com/office/drawing/2014/main" id="{A123370F-CA5C-4D2C-B8F2-EADB9C2E795C}"/>
              </a:ext>
            </a:extLst>
          </p:cNvPr>
          <p:cNvPicPr>
            <a:picLocks noChangeAspect="1"/>
          </p:cNvPicPr>
          <p:nvPr/>
        </p:nvPicPr>
        <p:blipFill>
          <a:blip r:embed="rId5"/>
          <a:stretch>
            <a:fillRect/>
          </a:stretch>
        </p:blipFill>
        <p:spPr>
          <a:xfrm>
            <a:off x="2296633" y="146106"/>
            <a:ext cx="1919696" cy="1274799"/>
          </a:xfrm>
          <a:prstGeom prst="rect">
            <a:avLst/>
          </a:prstGeom>
        </p:spPr>
      </p:pic>
    </p:spTree>
    <p:extLst>
      <p:ext uri="{BB962C8B-B14F-4D97-AF65-F5344CB8AC3E}">
        <p14:creationId xmlns:p14="http://schemas.microsoft.com/office/powerpoint/2010/main" val="302677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2FDB4C26-243D-4A43-8C47-EE07B1809024}"/>
              </a:ext>
            </a:extLst>
          </p:cNvPr>
          <p:cNvSpPr>
            <a:spLocks noGrp="1"/>
          </p:cNvSpPr>
          <p:nvPr>
            <p:ph type="title"/>
          </p:nvPr>
        </p:nvSpPr>
        <p:spPr/>
        <p:txBody>
          <a:bodyPr>
            <a:normAutofit/>
          </a:bodyPr>
          <a:lstStyle/>
          <a:p>
            <a:r>
              <a:rPr lang="fi-FI" sz="2800" noProof="1">
                <a:solidFill>
                  <a:schemeClr val="accent6">
                    <a:lumMod val="75000"/>
                  </a:schemeClr>
                </a:solidFill>
              </a:rPr>
              <a:t>Pohdintaa</a:t>
            </a:r>
            <a:br>
              <a:rPr lang="fi-FI" sz="2800" noProof="1">
                <a:solidFill>
                  <a:schemeClr val="accent6">
                    <a:lumMod val="75000"/>
                  </a:schemeClr>
                </a:solidFill>
              </a:rPr>
            </a:br>
            <a:endParaRPr lang="fi-FI" sz="2800" dirty="0"/>
          </a:p>
        </p:txBody>
      </p:sp>
      <p:sp>
        <p:nvSpPr>
          <p:cNvPr id="3" name="Sisällön paikkamerkki 2">
            <a:extLst>
              <a:ext uri="{FF2B5EF4-FFF2-40B4-BE49-F238E27FC236}">
                <a16:creationId xmlns:a16="http://schemas.microsoft.com/office/drawing/2014/main" id="{FD623BBB-574C-4E20-9616-504877AC2F26}"/>
              </a:ext>
            </a:extLst>
          </p:cNvPr>
          <p:cNvSpPr>
            <a:spLocks noGrp="1"/>
          </p:cNvSpPr>
          <p:nvPr>
            <p:ph idx="1"/>
          </p:nvPr>
        </p:nvSpPr>
        <p:spPr>
          <a:xfrm>
            <a:off x="609441" y="1034143"/>
            <a:ext cx="10969943" cy="5092021"/>
          </a:xfrm>
        </p:spPr>
        <p:txBody>
          <a:bodyPr>
            <a:normAutofit fontScale="85000" lnSpcReduction="20000"/>
          </a:bodyPr>
          <a:lstStyle/>
          <a:p>
            <a:pPr marL="0" indent="0">
              <a:buNone/>
            </a:pPr>
            <a:endParaRPr lang="fi-FI" sz="2400" dirty="0"/>
          </a:p>
          <a:p>
            <a:r>
              <a:rPr lang="fi-FI" sz="2400" dirty="0"/>
              <a:t>Aika usein lähikaupan itsepalvelukassaa ei käytä kukaan, kun olen itse ollut kaupassa. Jonoa saattaa olla tavalliselle kassalle ja vain yksi kassa on käytössä, mutta kukaan ei mene itse maksamaan ostoksiaan itsepalvelukassalle. Kassa on ollut kaupassa noin vuoden. Muutamia kertoja olen nähnyt, että kassaa käyttää jokin toinen henkilö. Henkilöt ovat olleet iältään noin 20-30 vuotiaita.</a:t>
            </a:r>
          </a:p>
          <a:p>
            <a:r>
              <a:rPr lang="fi-FI" sz="2400" dirty="0"/>
              <a:t>Mietin vaikuttaako kassan sijainti käyttöasteeseen. Kassa sijaitsee mielestäni hieman huonossa paikassa ja sitä ei välttämättä edes huomaa. Lisäksi uskon, että tilan ahtauskin saattaa vaikuttaa.</a:t>
            </a:r>
          </a:p>
          <a:p>
            <a:r>
              <a:rPr lang="fi-FI" sz="2400" dirty="0"/>
              <a:t>Usein isommissa kaupoissa, kuten Prismoissa ja Citymarketeissa itsepalvelukassoja käytetään enemmän. Käyttäjät ovat yleensä sielläkin nuoria tai keski-ikäisiä ja vain muutaman kerran olen nähnyt kassalla iäkkäämpiä käyttäjiä. Hyvin harvoin olen nähnyt pyörätuolissa istuvan tai rollaattorin kanssa liikkuvan itsepalvelukassalla. </a:t>
            </a:r>
          </a:p>
          <a:p>
            <a:r>
              <a:rPr lang="fi-FI" sz="2400" dirty="0"/>
              <a:t>Kassat ovat suunniteltu keskivertokäyttäjälle </a:t>
            </a:r>
            <a:r>
              <a:rPr lang="fi-FI" sz="2400" dirty="0" err="1"/>
              <a:t>esim.korkeuksien</a:t>
            </a:r>
            <a:r>
              <a:rPr lang="fi-FI" sz="2400" dirty="0"/>
              <a:t> ja käyttöliittymän suhteen. Olisi kiva tietää, miten kassojen käyttö oikeasti luonnistuu, jos on jokin liikkumiseen, näköön, kognitioon tai kuuloon vaikuttava este.</a:t>
            </a:r>
          </a:p>
          <a:p>
            <a:r>
              <a:rPr lang="fi-FI" sz="2400" dirty="0"/>
              <a:t>Mielestäni kassoja on sitä helpompi käyttää, mitä yhteneväisemmin ne toimivat. Kun asiakas tietää selkeän toimintaprosessin asioidessaan, laitteen käyttö on helppoa.</a:t>
            </a:r>
          </a:p>
          <a:p>
            <a:pPr marL="0" indent="0">
              <a:buNone/>
            </a:pPr>
            <a:endParaRPr lang="fi-FI" sz="2400" dirty="0"/>
          </a:p>
          <a:p>
            <a:endParaRPr lang="fi-FI" sz="2400" dirty="0"/>
          </a:p>
        </p:txBody>
      </p:sp>
    </p:spTree>
    <p:extLst>
      <p:ext uri="{BB962C8B-B14F-4D97-AF65-F5344CB8AC3E}">
        <p14:creationId xmlns:p14="http://schemas.microsoft.com/office/powerpoint/2010/main" val="2988669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2FDB4C26-243D-4A43-8C47-EE07B1809024}"/>
              </a:ext>
            </a:extLst>
          </p:cNvPr>
          <p:cNvSpPr>
            <a:spLocks noGrp="1"/>
          </p:cNvSpPr>
          <p:nvPr>
            <p:ph type="title"/>
          </p:nvPr>
        </p:nvSpPr>
        <p:spPr/>
        <p:txBody>
          <a:bodyPr>
            <a:normAutofit/>
          </a:bodyPr>
          <a:lstStyle/>
          <a:p>
            <a:r>
              <a:rPr lang="fi-FI" sz="2800" noProof="1">
                <a:solidFill>
                  <a:srgbClr val="E95D0F"/>
                </a:solidFill>
              </a:rPr>
              <a:t>Valittu digitaalinen palvelu: Itsepalvelukassa</a:t>
            </a:r>
            <a:br>
              <a:rPr lang="fi-FI" sz="2900" noProof="1">
                <a:solidFill>
                  <a:srgbClr val="E95D0F"/>
                </a:solidFill>
              </a:rPr>
            </a:br>
            <a:endParaRPr lang="fi-FI" sz="2900" dirty="0"/>
          </a:p>
        </p:txBody>
      </p:sp>
      <p:sp>
        <p:nvSpPr>
          <p:cNvPr id="3" name="Sisällön paikkamerkki 2">
            <a:extLst>
              <a:ext uri="{FF2B5EF4-FFF2-40B4-BE49-F238E27FC236}">
                <a16:creationId xmlns:a16="http://schemas.microsoft.com/office/drawing/2014/main" id="{FD623BBB-574C-4E20-9616-504877AC2F26}"/>
              </a:ext>
            </a:extLst>
          </p:cNvPr>
          <p:cNvSpPr>
            <a:spLocks noGrp="1"/>
          </p:cNvSpPr>
          <p:nvPr>
            <p:ph idx="1"/>
          </p:nvPr>
        </p:nvSpPr>
        <p:spPr/>
        <p:txBody>
          <a:bodyPr>
            <a:normAutofit fontScale="70000" lnSpcReduction="20000"/>
          </a:bodyPr>
          <a:lstStyle/>
          <a:p>
            <a:r>
              <a:rPr lang="fi-FI" sz="2400" dirty="0"/>
              <a:t>Valitsin tarkastelun kohteeksi lähikaupan itsepalvelukassan. Olen itse käyttänyt itsepalvelukassoja useamman kerran, sillä minusta ne ovat käteviä. Lähikaupan valitsin sen sijainnin perusteella ja lisäksi asioin kyseenomaisessa kaupassa useimmiten. Ajoittain käytän itsepalvelukassaa ja toisinaan taas tavallista kassaa.</a:t>
            </a:r>
          </a:p>
          <a:p>
            <a:r>
              <a:rPr lang="fi-FI" sz="2400" dirty="0"/>
              <a:t>”Itsepalvelukassa on vähittäiskaupan myymälän lopussa sijaitseva kassa, jossa asiakas skannaa tuotteiden viivakoodit itse ja maksaa maksukortilla ostokset.” </a:t>
            </a:r>
            <a:r>
              <a:rPr lang="fi-FI" sz="2400" dirty="0">
                <a:hlinkClick r:id="rId2"/>
              </a:rPr>
              <a:t>https://fi.wikipedia.org/wiki/Itsepalvelukassa</a:t>
            </a:r>
            <a:r>
              <a:rPr lang="fi-FI" sz="2400" dirty="0"/>
              <a:t>. Itsepalvelukassat ovat hieman erilaisia eri myymälöissä. Esimerkiksi S-ryhmällä ja K-ryhmällä on omanlaisensa kassat.</a:t>
            </a:r>
          </a:p>
          <a:p>
            <a:r>
              <a:rPr lang="fi-FI" sz="2400" dirty="0"/>
              <a:t>Yleensä itsepalvelukassaa käytetään, kun maksaa kortilla ja ostoksia ei ole kovinkaan paljoa. Tarkoituksena on nopeuttaa asiakkaan ostoprosessia ja asiakas voi asioida omassa tahdissaan. Itsepalvelukassat voivat vaatia myyjän osallisuutta esimerkiksi alkoholia tai muita ikärajavalvonnan alaisia tuotteita ostettaessa. Joskus myyjää olen myös tarvinnut muissakin tilanteissa avustamaan ostotapahtuman </a:t>
            </a:r>
            <a:r>
              <a:rPr lang="fi-FI" sz="2400" dirty="0" err="1"/>
              <a:t>loppuunviemiseksi</a:t>
            </a:r>
            <a:r>
              <a:rPr lang="fi-FI" sz="2400" dirty="0"/>
              <a:t>. Joissain paikoissa pitää ostoskuitti skannata, jotta pääsee ns. kassa-alueelta ulos. Suurimmissa kaupoissa on erikseen henkilökuntaa itsepalvelukassojen läheisyydessä auttamassa juuri kyseisiä asiakkaita.</a:t>
            </a:r>
          </a:p>
          <a:p>
            <a:r>
              <a:rPr lang="fi-FI" sz="2400" dirty="0"/>
              <a:t>Videot kassan osista, käytöstä ja yleisimmistä käyttöliittymistä Suomessa: </a:t>
            </a:r>
            <a:r>
              <a:rPr lang="fi-FI" sz="2400" dirty="0">
                <a:hlinkClick r:id="rId3"/>
              </a:rPr>
              <a:t>https://www.youtube.com/watch?v=GmEMApQ5c0c</a:t>
            </a:r>
            <a:r>
              <a:rPr lang="fi-FI" sz="2400" dirty="0"/>
              <a:t> ja </a:t>
            </a:r>
            <a:r>
              <a:rPr lang="fi-FI" sz="2400" dirty="0">
                <a:hlinkClick r:id="rId4"/>
              </a:rPr>
              <a:t>https://www.facebook.com/watch/?v=865378467335804</a:t>
            </a:r>
            <a:endParaRPr lang="fi-FI" sz="2400" dirty="0"/>
          </a:p>
          <a:p>
            <a:r>
              <a:rPr lang="fi-FI" sz="2400" dirty="0"/>
              <a:t>Kassaa käytetään kosketuksen avulla. Laite antaa myös teksti- ja ääniohjeita.</a:t>
            </a:r>
          </a:p>
        </p:txBody>
      </p:sp>
    </p:spTree>
    <p:extLst>
      <p:ext uri="{BB962C8B-B14F-4D97-AF65-F5344CB8AC3E}">
        <p14:creationId xmlns:p14="http://schemas.microsoft.com/office/powerpoint/2010/main" val="61949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A7BA5B4-1D19-4100-8964-323659F47CAA}"/>
              </a:ext>
            </a:extLst>
          </p:cNvPr>
          <p:cNvSpPr txBox="1"/>
          <p:nvPr/>
        </p:nvSpPr>
        <p:spPr>
          <a:xfrm>
            <a:off x="2002971" y="1676399"/>
            <a:ext cx="1981200" cy="369332"/>
          </a:xfrm>
          <a:prstGeom prst="rect">
            <a:avLst/>
          </a:prstGeom>
          <a:noFill/>
        </p:spPr>
        <p:txBody>
          <a:bodyPr wrap="square" rtlCol="0">
            <a:spAutoFit/>
          </a:bodyPr>
          <a:lstStyle/>
          <a:p>
            <a:r>
              <a:rPr lang="fi-FI" dirty="0"/>
              <a:t>Ostosten teko</a:t>
            </a:r>
            <a:endParaRPr lang="en-US" dirty="0"/>
          </a:p>
        </p:txBody>
      </p:sp>
      <p:sp>
        <p:nvSpPr>
          <p:cNvPr id="7" name="TextBox 6">
            <a:extLst>
              <a:ext uri="{FF2B5EF4-FFF2-40B4-BE49-F238E27FC236}">
                <a16:creationId xmlns:a16="http://schemas.microsoft.com/office/drawing/2014/main" id="{8A2CF3A7-AEBA-4F09-8EC4-30D216189B09}"/>
              </a:ext>
            </a:extLst>
          </p:cNvPr>
          <p:cNvSpPr txBox="1"/>
          <p:nvPr/>
        </p:nvSpPr>
        <p:spPr>
          <a:xfrm>
            <a:off x="261257" y="1676399"/>
            <a:ext cx="2198914" cy="646331"/>
          </a:xfrm>
          <a:prstGeom prst="rect">
            <a:avLst/>
          </a:prstGeom>
          <a:noFill/>
        </p:spPr>
        <p:txBody>
          <a:bodyPr wrap="square" rtlCol="0">
            <a:spAutoFit/>
          </a:bodyPr>
          <a:lstStyle/>
          <a:p>
            <a:r>
              <a:rPr lang="fi-FI" dirty="0"/>
              <a:t>Saapuminen kauppaan</a:t>
            </a:r>
            <a:endParaRPr lang="en-US" dirty="0"/>
          </a:p>
        </p:txBody>
      </p:sp>
      <p:sp>
        <p:nvSpPr>
          <p:cNvPr id="8" name="TextBox 7">
            <a:extLst>
              <a:ext uri="{FF2B5EF4-FFF2-40B4-BE49-F238E27FC236}">
                <a16:creationId xmlns:a16="http://schemas.microsoft.com/office/drawing/2014/main" id="{36BCCD09-8636-4A8C-B4A1-32753ADA3782}"/>
              </a:ext>
            </a:extLst>
          </p:cNvPr>
          <p:cNvSpPr txBox="1"/>
          <p:nvPr/>
        </p:nvSpPr>
        <p:spPr>
          <a:xfrm>
            <a:off x="3739240" y="1676399"/>
            <a:ext cx="1774371" cy="369332"/>
          </a:xfrm>
          <a:prstGeom prst="rect">
            <a:avLst/>
          </a:prstGeom>
          <a:noFill/>
        </p:spPr>
        <p:txBody>
          <a:bodyPr wrap="square" rtlCol="0">
            <a:spAutoFit/>
          </a:bodyPr>
          <a:lstStyle/>
          <a:p>
            <a:r>
              <a:rPr lang="fi-FI" dirty="0"/>
              <a:t>Kassan valinta</a:t>
            </a:r>
            <a:endParaRPr lang="en-US" dirty="0"/>
          </a:p>
        </p:txBody>
      </p:sp>
      <p:sp>
        <p:nvSpPr>
          <p:cNvPr id="9" name="TextBox 8">
            <a:extLst>
              <a:ext uri="{FF2B5EF4-FFF2-40B4-BE49-F238E27FC236}">
                <a16:creationId xmlns:a16="http://schemas.microsoft.com/office/drawing/2014/main" id="{FBE48EAE-C150-42C7-8E8C-AC3A9A216211}"/>
              </a:ext>
            </a:extLst>
          </p:cNvPr>
          <p:cNvSpPr txBox="1"/>
          <p:nvPr/>
        </p:nvSpPr>
        <p:spPr>
          <a:xfrm>
            <a:off x="5464628" y="1676399"/>
            <a:ext cx="2242457" cy="646331"/>
          </a:xfrm>
          <a:prstGeom prst="rect">
            <a:avLst/>
          </a:prstGeom>
          <a:noFill/>
        </p:spPr>
        <p:txBody>
          <a:bodyPr wrap="square" rtlCol="0">
            <a:spAutoFit/>
          </a:bodyPr>
          <a:lstStyle/>
          <a:p>
            <a:r>
              <a:rPr lang="fi-FI" dirty="0"/>
              <a:t>Ostosten maksu itsepalvelukassalla</a:t>
            </a:r>
            <a:endParaRPr lang="en-US" dirty="0"/>
          </a:p>
        </p:txBody>
      </p:sp>
      <p:sp>
        <p:nvSpPr>
          <p:cNvPr id="10" name="TextBox 9">
            <a:extLst>
              <a:ext uri="{FF2B5EF4-FFF2-40B4-BE49-F238E27FC236}">
                <a16:creationId xmlns:a16="http://schemas.microsoft.com/office/drawing/2014/main" id="{033637AE-21E2-469D-937D-F6AA7058E383}"/>
              </a:ext>
            </a:extLst>
          </p:cNvPr>
          <p:cNvSpPr txBox="1"/>
          <p:nvPr/>
        </p:nvSpPr>
        <p:spPr>
          <a:xfrm>
            <a:off x="7707085" y="1676399"/>
            <a:ext cx="2369911" cy="369332"/>
          </a:xfrm>
          <a:prstGeom prst="rect">
            <a:avLst/>
          </a:prstGeom>
          <a:noFill/>
        </p:spPr>
        <p:txBody>
          <a:bodyPr wrap="square" rtlCol="0">
            <a:spAutoFit/>
          </a:bodyPr>
          <a:lstStyle/>
          <a:p>
            <a:r>
              <a:rPr lang="fi-FI" dirty="0"/>
              <a:t>Ostosten pakkaaminen</a:t>
            </a:r>
            <a:endParaRPr lang="en-US" dirty="0"/>
          </a:p>
        </p:txBody>
      </p:sp>
      <p:sp>
        <p:nvSpPr>
          <p:cNvPr id="11" name="TextBox 10">
            <a:extLst>
              <a:ext uri="{FF2B5EF4-FFF2-40B4-BE49-F238E27FC236}">
                <a16:creationId xmlns:a16="http://schemas.microsoft.com/office/drawing/2014/main" id="{05B2CFCE-F455-4A4D-BF2A-617CD6602B91}"/>
              </a:ext>
            </a:extLst>
          </p:cNvPr>
          <p:cNvSpPr txBox="1"/>
          <p:nvPr/>
        </p:nvSpPr>
        <p:spPr>
          <a:xfrm>
            <a:off x="10384972" y="1676399"/>
            <a:ext cx="1662339" cy="646331"/>
          </a:xfrm>
          <a:prstGeom prst="rect">
            <a:avLst/>
          </a:prstGeom>
          <a:noFill/>
        </p:spPr>
        <p:txBody>
          <a:bodyPr wrap="square" rtlCol="0">
            <a:spAutoFit/>
          </a:bodyPr>
          <a:lstStyle/>
          <a:p>
            <a:r>
              <a:rPr lang="fi-FI" dirty="0"/>
              <a:t>Poistuminen kaupasta</a:t>
            </a:r>
            <a:endParaRPr lang="en-US" dirty="0"/>
          </a:p>
        </p:txBody>
      </p:sp>
      <p:sp>
        <p:nvSpPr>
          <p:cNvPr id="12" name="TextBox 11">
            <a:extLst>
              <a:ext uri="{FF2B5EF4-FFF2-40B4-BE49-F238E27FC236}">
                <a16:creationId xmlns:a16="http://schemas.microsoft.com/office/drawing/2014/main" id="{141D76D5-F9A3-405A-93F1-CF138D1D5BF0}"/>
              </a:ext>
            </a:extLst>
          </p:cNvPr>
          <p:cNvSpPr txBox="1"/>
          <p:nvPr/>
        </p:nvSpPr>
        <p:spPr>
          <a:xfrm>
            <a:off x="261257" y="2982686"/>
            <a:ext cx="1088572" cy="923330"/>
          </a:xfrm>
          <a:prstGeom prst="rect">
            <a:avLst/>
          </a:prstGeom>
          <a:noFill/>
        </p:spPr>
        <p:txBody>
          <a:bodyPr wrap="square" rtlCol="0">
            <a:spAutoFit/>
          </a:bodyPr>
          <a:lstStyle/>
          <a:p>
            <a:r>
              <a:rPr lang="fi-FI" dirty="0"/>
              <a:t>Kauppa, mainoskyltti</a:t>
            </a:r>
            <a:endParaRPr lang="en-US" dirty="0"/>
          </a:p>
        </p:txBody>
      </p:sp>
      <p:sp>
        <p:nvSpPr>
          <p:cNvPr id="14" name="TextBox 13">
            <a:extLst>
              <a:ext uri="{FF2B5EF4-FFF2-40B4-BE49-F238E27FC236}">
                <a16:creationId xmlns:a16="http://schemas.microsoft.com/office/drawing/2014/main" id="{1592DDE3-CA5A-45B3-AD73-C91015B1D97E}"/>
              </a:ext>
            </a:extLst>
          </p:cNvPr>
          <p:cNvSpPr txBox="1"/>
          <p:nvPr/>
        </p:nvSpPr>
        <p:spPr>
          <a:xfrm>
            <a:off x="2002971" y="2993572"/>
            <a:ext cx="1447800" cy="1077218"/>
          </a:xfrm>
          <a:prstGeom prst="rect">
            <a:avLst/>
          </a:prstGeom>
          <a:noFill/>
        </p:spPr>
        <p:txBody>
          <a:bodyPr wrap="square" rtlCol="0">
            <a:spAutoFit/>
          </a:bodyPr>
          <a:lstStyle/>
          <a:p>
            <a:r>
              <a:rPr lang="fi-FI" sz="1600" dirty="0"/>
              <a:t>Kauppa,</a:t>
            </a:r>
          </a:p>
          <a:p>
            <a:r>
              <a:rPr lang="fi-FI" sz="1600" dirty="0"/>
              <a:t>Tuotteet,</a:t>
            </a:r>
          </a:p>
          <a:p>
            <a:r>
              <a:rPr lang="fi-FI" sz="1600" dirty="0"/>
              <a:t>Muut ihmiset,</a:t>
            </a:r>
          </a:p>
          <a:p>
            <a:r>
              <a:rPr lang="fi-FI" sz="1600" dirty="0"/>
              <a:t>henkilökunta</a:t>
            </a:r>
            <a:endParaRPr lang="en-US" sz="1600" dirty="0"/>
          </a:p>
        </p:txBody>
      </p:sp>
      <p:sp>
        <p:nvSpPr>
          <p:cNvPr id="15" name="TextBox 14">
            <a:extLst>
              <a:ext uri="{FF2B5EF4-FFF2-40B4-BE49-F238E27FC236}">
                <a16:creationId xmlns:a16="http://schemas.microsoft.com/office/drawing/2014/main" id="{C1B0477D-E9EB-4B2C-B593-732C5B430CDC}"/>
              </a:ext>
            </a:extLst>
          </p:cNvPr>
          <p:cNvSpPr txBox="1"/>
          <p:nvPr/>
        </p:nvSpPr>
        <p:spPr>
          <a:xfrm>
            <a:off x="3788224" y="2950029"/>
            <a:ext cx="1676404" cy="1477328"/>
          </a:xfrm>
          <a:prstGeom prst="rect">
            <a:avLst/>
          </a:prstGeom>
          <a:noFill/>
        </p:spPr>
        <p:txBody>
          <a:bodyPr wrap="square" rtlCol="0">
            <a:spAutoFit/>
          </a:bodyPr>
          <a:lstStyle/>
          <a:p>
            <a:r>
              <a:rPr lang="fi-FI" sz="1800" dirty="0"/>
              <a:t>Kauppa,</a:t>
            </a:r>
          </a:p>
          <a:p>
            <a:r>
              <a:rPr lang="fi-FI" sz="1800" dirty="0"/>
              <a:t>Tuotteet,</a:t>
            </a:r>
          </a:p>
          <a:p>
            <a:r>
              <a:rPr lang="fi-FI" sz="1800" dirty="0"/>
              <a:t>Muut ihmiset,</a:t>
            </a:r>
          </a:p>
          <a:p>
            <a:r>
              <a:rPr lang="fi-FI" sz="1800" dirty="0"/>
              <a:t>henkilökunta</a:t>
            </a:r>
            <a:endParaRPr lang="en-US" sz="1800" dirty="0"/>
          </a:p>
          <a:p>
            <a:endParaRPr lang="en-US" dirty="0"/>
          </a:p>
        </p:txBody>
      </p:sp>
      <p:sp>
        <p:nvSpPr>
          <p:cNvPr id="16" name="TextBox 15">
            <a:extLst>
              <a:ext uri="{FF2B5EF4-FFF2-40B4-BE49-F238E27FC236}">
                <a16:creationId xmlns:a16="http://schemas.microsoft.com/office/drawing/2014/main" id="{176624A4-5390-4EE5-B900-4AA6006D6288}"/>
              </a:ext>
            </a:extLst>
          </p:cNvPr>
          <p:cNvSpPr txBox="1"/>
          <p:nvPr/>
        </p:nvSpPr>
        <p:spPr>
          <a:xfrm>
            <a:off x="5513611" y="2950029"/>
            <a:ext cx="1676404" cy="1477328"/>
          </a:xfrm>
          <a:prstGeom prst="rect">
            <a:avLst/>
          </a:prstGeom>
          <a:noFill/>
        </p:spPr>
        <p:txBody>
          <a:bodyPr wrap="square" rtlCol="0">
            <a:spAutoFit/>
          </a:bodyPr>
          <a:lstStyle/>
          <a:p>
            <a:r>
              <a:rPr lang="fi-FI" sz="1800" dirty="0"/>
              <a:t>Kauppa,</a:t>
            </a:r>
          </a:p>
          <a:p>
            <a:r>
              <a:rPr lang="fi-FI" sz="1800" dirty="0"/>
              <a:t>Tuotteet,</a:t>
            </a:r>
          </a:p>
          <a:p>
            <a:r>
              <a:rPr lang="fi-FI" sz="1800" dirty="0"/>
              <a:t>Muut ihmiset,</a:t>
            </a:r>
          </a:p>
          <a:p>
            <a:r>
              <a:rPr lang="fi-FI" sz="1800" dirty="0"/>
              <a:t>henkilökunta</a:t>
            </a:r>
            <a:endParaRPr lang="en-US" sz="1800" dirty="0"/>
          </a:p>
          <a:p>
            <a:endParaRPr lang="en-US" dirty="0"/>
          </a:p>
        </p:txBody>
      </p:sp>
      <p:sp>
        <p:nvSpPr>
          <p:cNvPr id="17" name="TextBox 16">
            <a:extLst>
              <a:ext uri="{FF2B5EF4-FFF2-40B4-BE49-F238E27FC236}">
                <a16:creationId xmlns:a16="http://schemas.microsoft.com/office/drawing/2014/main" id="{50F78B41-206A-4EE7-A18D-7AF0BE9FBA29}"/>
              </a:ext>
            </a:extLst>
          </p:cNvPr>
          <p:cNvSpPr txBox="1"/>
          <p:nvPr/>
        </p:nvSpPr>
        <p:spPr>
          <a:xfrm>
            <a:off x="7707085" y="2950029"/>
            <a:ext cx="1676404" cy="1477328"/>
          </a:xfrm>
          <a:prstGeom prst="rect">
            <a:avLst/>
          </a:prstGeom>
          <a:noFill/>
        </p:spPr>
        <p:txBody>
          <a:bodyPr wrap="square" rtlCol="0">
            <a:spAutoFit/>
          </a:bodyPr>
          <a:lstStyle/>
          <a:p>
            <a:r>
              <a:rPr lang="fi-FI" sz="1800" dirty="0"/>
              <a:t>Kauppa,</a:t>
            </a:r>
          </a:p>
          <a:p>
            <a:r>
              <a:rPr lang="fi-FI" sz="1800" dirty="0"/>
              <a:t>Tuotteet,</a:t>
            </a:r>
          </a:p>
          <a:p>
            <a:r>
              <a:rPr lang="fi-FI" sz="1800" dirty="0"/>
              <a:t>Muut ihmiset,</a:t>
            </a:r>
          </a:p>
          <a:p>
            <a:r>
              <a:rPr lang="fi-FI" sz="1800" dirty="0"/>
              <a:t>henkilökunta</a:t>
            </a:r>
            <a:endParaRPr lang="en-US" sz="1800" dirty="0"/>
          </a:p>
          <a:p>
            <a:endParaRPr lang="en-US" dirty="0"/>
          </a:p>
        </p:txBody>
      </p:sp>
      <p:sp>
        <p:nvSpPr>
          <p:cNvPr id="18" name="TextBox 17">
            <a:extLst>
              <a:ext uri="{FF2B5EF4-FFF2-40B4-BE49-F238E27FC236}">
                <a16:creationId xmlns:a16="http://schemas.microsoft.com/office/drawing/2014/main" id="{11873D70-765A-4707-B211-C9B063C39A05}"/>
              </a:ext>
            </a:extLst>
          </p:cNvPr>
          <p:cNvSpPr txBox="1"/>
          <p:nvPr/>
        </p:nvSpPr>
        <p:spPr>
          <a:xfrm>
            <a:off x="10384972" y="2993572"/>
            <a:ext cx="1676404" cy="923330"/>
          </a:xfrm>
          <a:prstGeom prst="rect">
            <a:avLst/>
          </a:prstGeom>
          <a:noFill/>
        </p:spPr>
        <p:txBody>
          <a:bodyPr wrap="square" rtlCol="0">
            <a:spAutoFit/>
          </a:bodyPr>
          <a:lstStyle/>
          <a:p>
            <a:r>
              <a:rPr lang="fi-FI" sz="1800" dirty="0"/>
              <a:t>Kauppa,</a:t>
            </a:r>
          </a:p>
          <a:p>
            <a:r>
              <a:rPr lang="fi-FI" sz="1800" dirty="0"/>
              <a:t>Tuotteet, mainoskyltti</a:t>
            </a:r>
          </a:p>
        </p:txBody>
      </p:sp>
      <p:sp>
        <p:nvSpPr>
          <p:cNvPr id="19" name="TextBox 18">
            <a:extLst>
              <a:ext uri="{FF2B5EF4-FFF2-40B4-BE49-F238E27FC236}">
                <a16:creationId xmlns:a16="http://schemas.microsoft.com/office/drawing/2014/main" id="{54503A37-DD8E-447D-86B8-2C28C6706063}"/>
              </a:ext>
            </a:extLst>
          </p:cNvPr>
          <p:cNvSpPr txBox="1"/>
          <p:nvPr/>
        </p:nvSpPr>
        <p:spPr>
          <a:xfrm>
            <a:off x="297769" y="4495411"/>
            <a:ext cx="11593286" cy="338554"/>
          </a:xfrm>
          <a:prstGeom prst="rect">
            <a:avLst/>
          </a:prstGeom>
          <a:noFill/>
        </p:spPr>
        <p:txBody>
          <a:bodyPr wrap="square" rtlCol="0">
            <a:spAutoFit/>
          </a:bodyPr>
          <a:lstStyle/>
          <a:p>
            <a:r>
              <a:rPr lang="fi-FI" sz="1600" kern="3700" spc="600" dirty="0"/>
              <a:t>Kaupan sisäiset- ja ulkoiset järjestelmät ---------------------------------</a:t>
            </a:r>
            <a:r>
              <a:rPr lang="fi-FI" sz="1600" kern="3700" spc="600" dirty="0">
                <a:sym typeface="Wingdings" panose="05000000000000000000" pitchFamily="2" charset="2"/>
              </a:rPr>
              <a:t></a:t>
            </a:r>
            <a:endParaRPr lang="en-US" sz="1600" kern="3700" spc="600" dirty="0"/>
          </a:p>
        </p:txBody>
      </p:sp>
      <p:sp>
        <p:nvSpPr>
          <p:cNvPr id="20" name="TextBox 19">
            <a:extLst>
              <a:ext uri="{FF2B5EF4-FFF2-40B4-BE49-F238E27FC236}">
                <a16:creationId xmlns:a16="http://schemas.microsoft.com/office/drawing/2014/main" id="{B9CE7420-786D-4989-B79B-5BED084E0D81}"/>
              </a:ext>
            </a:extLst>
          </p:cNvPr>
          <p:cNvSpPr txBox="1"/>
          <p:nvPr/>
        </p:nvSpPr>
        <p:spPr>
          <a:xfrm>
            <a:off x="297769" y="5997250"/>
            <a:ext cx="11593286" cy="338554"/>
          </a:xfrm>
          <a:prstGeom prst="rect">
            <a:avLst/>
          </a:prstGeom>
          <a:noFill/>
        </p:spPr>
        <p:txBody>
          <a:bodyPr wrap="square" rtlCol="0">
            <a:spAutoFit/>
          </a:bodyPr>
          <a:lstStyle/>
          <a:p>
            <a:r>
              <a:rPr lang="fi-FI" sz="1600" kern="3700" spc="600" dirty="0"/>
              <a:t>Kaupan sisäiset- ja ulkoiset järjestelmät ---------------------------------</a:t>
            </a:r>
            <a:r>
              <a:rPr lang="fi-FI" sz="1600" kern="3700" spc="600" dirty="0">
                <a:sym typeface="Wingdings" panose="05000000000000000000" pitchFamily="2" charset="2"/>
              </a:rPr>
              <a:t></a:t>
            </a:r>
            <a:endParaRPr lang="en-US" sz="1600" kern="3700" spc="600" dirty="0"/>
          </a:p>
        </p:txBody>
      </p:sp>
      <p:sp>
        <p:nvSpPr>
          <p:cNvPr id="21" name="TextBox 20">
            <a:extLst>
              <a:ext uri="{FF2B5EF4-FFF2-40B4-BE49-F238E27FC236}">
                <a16:creationId xmlns:a16="http://schemas.microsoft.com/office/drawing/2014/main" id="{77F14262-F6C2-4F7D-8B81-5038F73C93B3}"/>
              </a:ext>
            </a:extLst>
          </p:cNvPr>
          <p:cNvSpPr txBox="1"/>
          <p:nvPr/>
        </p:nvSpPr>
        <p:spPr>
          <a:xfrm>
            <a:off x="297769" y="391886"/>
            <a:ext cx="1226231" cy="923330"/>
          </a:xfrm>
          <a:prstGeom prst="rect">
            <a:avLst/>
          </a:prstGeom>
          <a:noFill/>
        </p:spPr>
        <p:txBody>
          <a:bodyPr wrap="square" rtlCol="0">
            <a:spAutoFit/>
          </a:bodyPr>
          <a:lstStyle/>
          <a:p>
            <a:r>
              <a:rPr lang="fi-FI" dirty="0"/>
              <a:t>Kauppa,</a:t>
            </a:r>
          </a:p>
          <a:p>
            <a:r>
              <a:rPr lang="fi-FI" dirty="0"/>
              <a:t>Auto,</a:t>
            </a:r>
          </a:p>
          <a:p>
            <a:r>
              <a:rPr lang="fi-FI" dirty="0"/>
              <a:t>lompakko</a:t>
            </a:r>
            <a:endParaRPr lang="en-US" dirty="0"/>
          </a:p>
        </p:txBody>
      </p:sp>
      <p:sp>
        <p:nvSpPr>
          <p:cNvPr id="24" name="TextBox 23">
            <a:extLst>
              <a:ext uri="{FF2B5EF4-FFF2-40B4-BE49-F238E27FC236}">
                <a16:creationId xmlns:a16="http://schemas.microsoft.com/office/drawing/2014/main" id="{260CAD3B-FB3A-48DB-B2CD-37499FC8E8F8}"/>
              </a:ext>
            </a:extLst>
          </p:cNvPr>
          <p:cNvSpPr txBox="1"/>
          <p:nvPr/>
        </p:nvSpPr>
        <p:spPr>
          <a:xfrm>
            <a:off x="2002971" y="355975"/>
            <a:ext cx="1447800" cy="830997"/>
          </a:xfrm>
          <a:prstGeom prst="rect">
            <a:avLst/>
          </a:prstGeom>
          <a:noFill/>
        </p:spPr>
        <p:txBody>
          <a:bodyPr wrap="square">
            <a:spAutoFit/>
          </a:bodyPr>
          <a:lstStyle/>
          <a:p>
            <a:r>
              <a:rPr lang="fi-FI" sz="1600" dirty="0"/>
              <a:t>Kauppa,</a:t>
            </a:r>
          </a:p>
          <a:p>
            <a:r>
              <a:rPr lang="fi-FI" sz="1600" dirty="0" err="1"/>
              <a:t>Lompakko,tuotteet,ostoskori</a:t>
            </a:r>
            <a:endParaRPr lang="en-US" sz="1600" dirty="0"/>
          </a:p>
        </p:txBody>
      </p:sp>
      <p:sp>
        <p:nvSpPr>
          <p:cNvPr id="26" name="TextBox 25">
            <a:extLst>
              <a:ext uri="{FF2B5EF4-FFF2-40B4-BE49-F238E27FC236}">
                <a16:creationId xmlns:a16="http://schemas.microsoft.com/office/drawing/2014/main" id="{22D6B22E-827A-472E-997D-EB4A9E41EEE7}"/>
              </a:ext>
            </a:extLst>
          </p:cNvPr>
          <p:cNvSpPr txBox="1"/>
          <p:nvPr/>
        </p:nvSpPr>
        <p:spPr>
          <a:xfrm>
            <a:off x="3929742" y="340194"/>
            <a:ext cx="1317172" cy="1077218"/>
          </a:xfrm>
          <a:prstGeom prst="rect">
            <a:avLst/>
          </a:prstGeom>
          <a:noFill/>
        </p:spPr>
        <p:txBody>
          <a:bodyPr wrap="square">
            <a:spAutoFit/>
          </a:bodyPr>
          <a:lstStyle/>
          <a:p>
            <a:r>
              <a:rPr lang="fi-FI" sz="1600" dirty="0"/>
              <a:t>Kauppa,</a:t>
            </a:r>
          </a:p>
          <a:p>
            <a:r>
              <a:rPr lang="fi-FI" sz="1600" dirty="0"/>
              <a:t>Lompakko,</a:t>
            </a:r>
          </a:p>
          <a:p>
            <a:r>
              <a:rPr lang="fi-FI" sz="1600" dirty="0"/>
              <a:t>tuotteet,</a:t>
            </a:r>
          </a:p>
          <a:p>
            <a:r>
              <a:rPr lang="fi-FI" sz="1600" dirty="0"/>
              <a:t>ostoskori</a:t>
            </a:r>
            <a:endParaRPr lang="en-US" sz="1600" dirty="0"/>
          </a:p>
        </p:txBody>
      </p:sp>
      <p:sp>
        <p:nvSpPr>
          <p:cNvPr id="28" name="TextBox 27">
            <a:extLst>
              <a:ext uri="{FF2B5EF4-FFF2-40B4-BE49-F238E27FC236}">
                <a16:creationId xmlns:a16="http://schemas.microsoft.com/office/drawing/2014/main" id="{562E1DDB-5014-45B6-96E3-ECD07E6DB4BB}"/>
              </a:ext>
            </a:extLst>
          </p:cNvPr>
          <p:cNvSpPr txBox="1"/>
          <p:nvPr/>
        </p:nvSpPr>
        <p:spPr>
          <a:xfrm>
            <a:off x="5464628" y="282282"/>
            <a:ext cx="1725387" cy="1077218"/>
          </a:xfrm>
          <a:prstGeom prst="rect">
            <a:avLst/>
          </a:prstGeom>
          <a:noFill/>
        </p:spPr>
        <p:txBody>
          <a:bodyPr wrap="square">
            <a:spAutoFit/>
          </a:bodyPr>
          <a:lstStyle/>
          <a:p>
            <a:r>
              <a:rPr lang="fi-FI" sz="1600" dirty="0"/>
              <a:t>Kauppa,</a:t>
            </a:r>
          </a:p>
          <a:p>
            <a:r>
              <a:rPr lang="fi-FI" sz="1600" dirty="0" err="1"/>
              <a:t>Lompakko,kortti</a:t>
            </a:r>
            <a:r>
              <a:rPr lang="fi-FI" sz="1600" dirty="0"/>
              <a:t>,</a:t>
            </a:r>
          </a:p>
          <a:p>
            <a:r>
              <a:rPr lang="fi-FI" sz="1600" dirty="0" err="1"/>
              <a:t>tuotteet,ostoskori,pussi</a:t>
            </a:r>
            <a:endParaRPr lang="en-US" sz="1600" dirty="0"/>
          </a:p>
        </p:txBody>
      </p:sp>
      <p:sp>
        <p:nvSpPr>
          <p:cNvPr id="30" name="TextBox 29">
            <a:extLst>
              <a:ext uri="{FF2B5EF4-FFF2-40B4-BE49-F238E27FC236}">
                <a16:creationId xmlns:a16="http://schemas.microsoft.com/office/drawing/2014/main" id="{6B40408C-3974-4E4C-B098-6F689E96BD99}"/>
              </a:ext>
            </a:extLst>
          </p:cNvPr>
          <p:cNvSpPr txBox="1"/>
          <p:nvPr/>
        </p:nvSpPr>
        <p:spPr>
          <a:xfrm>
            <a:off x="7829550" y="277444"/>
            <a:ext cx="2247446" cy="923330"/>
          </a:xfrm>
          <a:prstGeom prst="rect">
            <a:avLst/>
          </a:prstGeom>
          <a:noFill/>
        </p:spPr>
        <p:txBody>
          <a:bodyPr wrap="square">
            <a:spAutoFit/>
          </a:bodyPr>
          <a:lstStyle/>
          <a:p>
            <a:r>
              <a:rPr lang="fi-FI" dirty="0"/>
              <a:t>Kauppa,</a:t>
            </a:r>
          </a:p>
          <a:p>
            <a:r>
              <a:rPr lang="fi-FI" dirty="0"/>
              <a:t>Lompakko, </a:t>
            </a:r>
            <a:r>
              <a:rPr lang="fi-FI" dirty="0" err="1"/>
              <a:t>tuotteet,pussi</a:t>
            </a:r>
            <a:endParaRPr lang="en-US" dirty="0"/>
          </a:p>
        </p:txBody>
      </p:sp>
      <p:sp>
        <p:nvSpPr>
          <p:cNvPr id="32" name="TextBox 31">
            <a:extLst>
              <a:ext uri="{FF2B5EF4-FFF2-40B4-BE49-F238E27FC236}">
                <a16:creationId xmlns:a16="http://schemas.microsoft.com/office/drawing/2014/main" id="{5AE2BCAD-BFB1-4100-8ED8-0EC62D2BEF40}"/>
              </a:ext>
            </a:extLst>
          </p:cNvPr>
          <p:cNvSpPr txBox="1"/>
          <p:nvPr/>
        </p:nvSpPr>
        <p:spPr>
          <a:xfrm>
            <a:off x="10384972" y="322182"/>
            <a:ext cx="2688771" cy="923330"/>
          </a:xfrm>
          <a:prstGeom prst="rect">
            <a:avLst/>
          </a:prstGeom>
          <a:noFill/>
        </p:spPr>
        <p:txBody>
          <a:bodyPr wrap="square">
            <a:spAutoFit/>
          </a:bodyPr>
          <a:lstStyle/>
          <a:p>
            <a:r>
              <a:rPr lang="fi-FI" dirty="0"/>
              <a:t>Kauppa,</a:t>
            </a:r>
          </a:p>
          <a:p>
            <a:r>
              <a:rPr lang="fi-FI" dirty="0"/>
              <a:t>Auto,</a:t>
            </a:r>
          </a:p>
          <a:p>
            <a:r>
              <a:rPr lang="fi-FI" dirty="0"/>
              <a:t>Lompakko, pussi</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2FDB4C26-243D-4A43-8C47-EE07B1809024}"/>
              </a:ext>
            </a:extLst>
          </p:cNvPr>
          <p:cNvSpPr>
            <a:spLocks noGrp="1"/>
          </p:cNvSpPr>
          <p:nvPr>
            <p:ph type="title"/>
          </p:nvPr>
        </p:nvSpPr>
        <p:spPr/>
        <p:txBody>
          <a:bodyPr>
            <a:normAutofit/>
          </a:bodyPr>
          <a:lstStyle/>
          <a:p>
            <a:r>
              <a:rPr lang="fi-FI" sz="2800" noProof="1">
                <a:solidFill>
                  <a:srgbClr val="E95D0F"/>
                </a:solidFill>
              </a:rPr>
              <a:t>Tilan kuvaus:</a:t>
            </a:r>
            <a:br>
              <a:rPr lang="fi-FI" sz="2800" noProof="1">
                <a:solidFill>
                  <a:srgbClr val="E95D0F"/>
                </a:solidFill>
              </a:rPr>
            </a:br>
            <a:r>
              <a:rPr lang="fi-FI" sz="2800" noProof="1">
                <a:solidFill>
                  <a:srgbClr val="E95D0F"/>
                </a:solidFill>
              </a:rPr>
              <a:t> </a:t>
            </a:r>
            <a:endParaRPr lang="fi-FI" sz="2800" dirty="0">
              <a:solidFill>
                <a:srgbClr val="E95D0F"/>
              </a:solidFill>
            </a:endParaRPr>
          </a:p>
        </p:txBody>
      </p:sp>
      <p:sp>
        <p:nvSpPr>
          <p:cNvPr id="3" name="Sisällön paikkamerkki 2">
            <a:extLst>
              <a:ext uri="{FF2B5EF4-FFF2-40B4-BE49-F238E27FC236}">
                <a16:creationId xmlns:a16="http://schemas.microsoft.com/office/drawing/2014/main" id="{FD623BBB-574C-4E20-9616-504877AC2F26}"/>
              </a:ext>
            </a:extLst>
          </p:cNvPr>
          <p:cNvSpPr>
            <a:spLocks noGrp="1"/>
          </p:cNvSpPr>
          <p:nvPr>
            <p:ph idx="1"/>
          </p:nvPr>
        </p:nvSpPr>
        <p:spPr/>
        <p:txBody>
          <a:bodyPr>
            <a:normAutofit/>
          </a:bodyPr>
          <a:lstStyle/>
          <a:p>
            <a:r>
              <a:rPr lang="fi-FI" sz="2400" noProof="1"/>
              <a:t>Lähikaupassa on kaksi tavallista kassaa ja niiden lähistöllä yksi itsepalvelukassa. Kassan yläpuolella on kyltti, jossa lukee ”Itsepalvelukassa”. Muita ohjeita kassan käyttöön ei ollut. Valaistus on mielestäni hyvä kassan kohdalla. Kassojen, varsinkin itsepalvelukassan, ympäristö on mielestäni hieman ahdas. Yleensä kaupassa on käytössä vain toinen kassa(joka sijaitsee kauempana itsepalvelukassaa). Jos molemmat kassat sekä itsepalvelukassa olisivat käytössä ja asiakkaita olisi jokaiselle kassalle, kaupassa olisi todella ahdasta liikkua sillä alueella. Ajoittain kaupan kassalla on jonoa. Ihmisten tunteet ovat tulkintani mukaan neutraalit.</a:t>
            </a:r>
          </a:p>
          <a:p>
            <a:r>
              <a:rPr lang="fi-FI" sz="2400" noProof="1"/>
              <a:t>Seuraavassa diassa on kaupan pohjapiirrustus.</a:t>
            </a:r>
          </a:p>
        </p:txBody>
      </p:sp>
    </p:spTree>
    <p:extLst>
      <p:ext uri="{BB962C8B-B14F-4D97-AF65-F5344CB8AC3E}">
        <p14:creationId xmlns:p14="http://schemas.microsoft.com/office/powerpoint/2010/main" val="1639016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09E39D-963C-4811-AB91-01E81B74B091}"/>
              </a:ext>
            </a:extLst>
          </p:cNvPr>
          <p:cNvSpPr txBox="1"/>
          <p:nvPr/>
        </p:nvSpPr>
        <p:spPr>
          <a:xfrm>
            <a:off x="598714" y="424934"/>
            <a:ext cx="6096000" cy="523220"/>
          </a:xfrm>
          <a:prstGeom prst="rect">
            <a:avLst/>
          </a:prstGeom>
          <a:noFill/>
        </p:spPr>
        <p:txBody>
          <a:bodyPr wrap="square">
            <a:spAutoFit/>
          </a:bodyPr>
          <a:lstStyle/>
          <a:p>
            <a:r>
              <a:rPr lang="fi-FI" sz="2800" b="1" noProof="1">
                <a:solidFill>
                  <a:srgbClr val="E95D0F"/>
                </a:solidFill>
              </a:rPr>
              <a:t>Pohjapiirros:</a:t>
            </a:r>
            <a:endParaRPr lang="en-US" sz="2800" b="1" dirty="0"/>
          </a:p>
        </p:txBody>
      </p:sp>
      <p:pic>
        <p:nvPicPr>
          <p:cNvPr id="4" name="Picture 3">
            <a:extLst>
              <a:ext uri="{FF2B5EF4-FFF2-40B4-BE49-F238E27FC236}">
                <a16:creationId xmlns:a16="http://schemas.microsoft.com/office/drawing/2014/main" id="{B43C7960-BD07-4DB4-A6EE-62C545A4CA70}"/>
              </a:ext>
            </a:extLst>
          </p:cNvPr>
          <p:cNvPicPr>
            <a:picLocks noChangeAspect="1"/>
          </p:cNvPicPr>
          <p:nvPr/>
        </p:nvPicPr>
        <p:blipFill>
          <a:blip r:embed="rId2"/>
          <a:stretch>
            <a:fillRect/>
          </a:stretch>
        </p:blipFill>
        <p:spPr>
          <a:xfrm>
            <a:off x="317241" y="948154"/>
            <a:ext cx="11467322" cy="5823717"/>
          </a:xfrm>
          <a:prstGeom prst="rect">
            <a:avLst/>
          </a:prstGeom>
        </p:spPr>
      </p:pic>
    </p:spTree>
    <p:extLst>
      <p:ext uri="{BB962C8B-B14F-4D97-AF65-F5344CB8AC3E}">
        <p14:creationId xmlns:p14="http://schemas.microsoft.com/office/powerpoint/2010/main" val="293045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777" y="317661"/>
            <a:ext cx="6600441" cy="1016000"/>
          </a:xfrm>
        </p:spPr>
        <p:txBody>
          <a:bodyPr>
            <a:normAutofit fontScale="90000"/>
          </a:bodyPr>
          <a:lstStyle/>
          <a:p>
            <a:r>
              <a:rPr lang="fi-FI" sz="3300" dirty="0">
                <a:solidFill>
                  <a:srgbClr val="E95D0F"/>
                </a:solidFill>
              </a:rPr>
              <a:t>Havainnoitavat </a:t>
            </a:r>
            <a:br>
              <a:rPr lang="fi-FI" sz="3300" dirty="0">
                <a:solidFill>
                  <a:srgbClr val="E95D0F"/>
                </a:solidFill>
              </a:rPr>
            </a:br>
            <a:r>
              <a:rPr lang="fi-FI" sz="3300" dirty="0">
                <a:solidFill>
                  <a:srgbClr val="E95D0F"/>
                </a:solidFill>
              </a:rPr>
              <a:t>asiat esim.</a:t>
            </a:r>
            <a:br>
              <a:rPr lang="fi-FI" dirty="0">
                <a:solidFill>
                  <a:srgbClr val="FF5000"/>
                </a:solidFill>
              </a:rPr>
            </a:br>
            <a:endParaRPr lang="fi-FI" dirty="0">
              <a:solidFill>
                <a:srgbClr val="FF5000"/>
              </a:solidFill>
            </a:endParaRPr>
          </a:p>
        </p:txBody>
      </p:sp>
      <p:sp>
        <p:nvSpPr>
          <p:cNvPr id="3" name="Rectangle 2"/>
          <p:cNvSpPr/>
          <p:nvPr/>
        </p:nvSpPr>
        <p:spPr>
          <a:xfrm>
            <a:off x="352426" y="872832"/>
            <a:ext cx="3733800" cy="586542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i-FI" sz="2400" dirty="0">
              <a:solidFill>
                <a:schemeClr val="tx1"/>
              </a:solidFill>
            </a:endParaRPr>
          </a:p>
          <a:p>
            <a:endParaRPr lang="fi-FI" sz="2400" b="1" dirty="0">
              <a:solidFill>
                <a:schemeClr val="tx1"/>
              </a:solidFill>
            </a:endParaRPr>
          </a:p>
          <a:p>
            <a:endParaRPr lang="fi-FI" sz="2400" b="1" dirty="0">
              <a:solidFill>
                <a:schemeClr val="tx1"/>
              </a:solidFill>
            </a:endParaRPr>
          </a:p>
          <a:p>
            <a:endParaRPr lang="fi-FI" sz="2400" b="1" dirty="0">
              <a:solidFill>
                <a:schemeClr val="tx1"/>
              </a:solidFill>
            </a:endParaRPr>
          </a:p>
          <a:p>
            <a:endParaRPr lang="fi-FI" sz="2400" b="1" dirty="0">
              <a:solidFill>
                <a:schemeClr val="tx1"/>
              </a:solidFill>
            </a:endParaRPr>
          </a:p>
          <a:p>
            <a:r>
              <a:rPr lang="fi-FI" sz="2400" b="1" dirty="0">
                <a:solidFill>
                  <a:schemeClr val="tx1"/>
                </a:solidFill>
              </a:rPr>
              <a:t>IHMISET</a:t>
            </a:r>
          </a:p>
          <a:p>
            <a:endParaRPr lang="fi-FI" sz="2000" dirty="0">
              <a:solidFill>
                <a:schemeClr val="tx1"/>
              </a:solidFill>
            </a:endParaRPr>
          </a:p>
          <a:p>
            <a:r>
              <a:rPr lang="fi-FI" sz="1600" dirty="0">
                <a:solidFill>
                  <a:schemeClr val="tx1"/>
                </a:solidFill>
              </a:rPr>
              <a:t>-Kauppareissun aikana kaupassa ei ollut juurikaan asiakkaita. Henkilökuntaa oli 2 kappaletta, toinen kassalla ja toinen myymälän tiloissa. </a:t>
            </a:r>
          </a:p>
          <a:p>
            <a:endParaRPr lang="fi-FI" sz="1600" dirty="0">
              <a:solidFill>
                <a:schemeClr val="tx1"/>
              </a:solidFill>
            </a:endParaRPr>
          </a:p>
          <a:p>
            <a:r>
              <a:rPr lang="fi-FI" sz="1600" dirty="0">
                <a:solidFill>
                  <a:schemeClr val="tx1"/>
                </a:solidFill>
              </a:rPr>
              <a:t>-Vain toinen kassa ja itsepalvelukassa olivat käytössä. </a:t>
            </a:r>
          </a:p>
          <a:p>
            <a:endParaRPr lang="fi-FI" sz="1600" dirty="0">
              <a:solidFill>
                <a:schemeClr val="tx1"/>
              </a:solidFill>
            </a:endParaRPr>
          </a:p>
          <a:p>
            <a:r>
              <a:rPr lang="fi-FI" sz="1600" dirty="0">
                <a:solidFill>
                  <a:schemeClr val="tx1"/>
                </a:solidFill>
              </a:rPr>
              <a:t>-Itsepalvelukassaa ei käyttänyt kukaan, vaan kaikki jonottivat tavalliselle kassalle. Iältään ihmiset kaupassa olivat n.20-50v.</a:t>
            </a:r>
          </a:p>
          <a:p>
            <a:endParaRPr lang="fi-FI" sz="1600" dirty="0">
              <a:solidFill>
                <a:schemeClr val="tx1"/>
              </a:solidFill>
            </a:endParaRPr>
          </a:p>
          <a:p>
            <a:r>
              <a:rPr lang="fi-FI" sz="1600" dirty="0">
                <a:solidFill>
                  <a:schemeClr val="tx1"/>
                </a:solidFill>
              </a:rPr>
              <a:t>-Jos itsepalvelukassalla tarvitsisi apua, luultavasti myymälän tiloissa oleva tulisi auttamaan, sillä kassalla tarvitsee myyjän koko ajan.</a:t>
            </a:r>
          </a:p>
          <a:p>
            <a:endParaRPr lang="fi-FI" sz="2400" dirty="0">
              <a:solidFill>
                <a:schemeClr val="tx1"/>
              </a:solidFill>
            </a:endParaRPr>
          </a:p>
          <a:p>
            <a:pPr algn="ctr"/>
            <a:endParaRPr lang="fi-FI" sz="2400" dirty="0">
              <a:solidFill>
                <a:schemeClr val="tx1"/>
              </a:solidFill>
            </a:endParaRPr>
          </a:p>
          <a:p>
            <a:pPr algn="ctr"/>
            <a:endParaRPr lang="fi-FI" sz="2400" dirty="0">
              <a:solidFill>
                <a:schemeClr val="tx1"/>
              </a:solidFill>
            </a:endParaRPr>
          </a:p>
          <a:p>
            <a:pPr algn="ctr"/>
            <a:endParaRPr lang="fi-FI" sz="2400" dirty="0">
              <a:solidFill>
                <a:schemeClr val="tx1"/>
              </a:solidFill>
            </a:endParaRPr>
          </a:p>
          <a:p>
            <a:pPr algn="ctr"/>
            <a:endParaRPr lang="fi-FI" sz="2400" dirty="0">
              <a:solidFill>
                <a:schemeClr val="tx1"/>
              </a:solidFill>
            </a:endParaRPr>
          </a:p>
          <a:p>
            <a:pPr algn="ctr"/>
            <a:endParaRPr lang="fi-FI" sz="2400" dirty="0">
              <a:solidFill>
                <a:schemeClr val="tx1"/>
              </a:solidFill>
            </a:endParaRPr>
          </a:p>
          <a:p>
            <a:pPr algn="ctr"/>
            <a:endParaRPr lang="fi-FI" sz="2400" dirty="0">
              <a:solidFill>
                <a:schemeClr val="tx1"/>
              </a:solidFill>
            </a:endParaRPr>
          </a:p>
          <a:p>
            <a:pPr algn="ctr"/>
            <a:endParaRPr lang="fi-FI" sz="2400" dirty="0">
              <a:solidFill>
                <a:schemeClr val="tx1"/>
              </a:solidFill>
            </a:endParaRPr>
          </a:p>
        </p:txBody>
      </p:sp>
      <p:sp>
        <p:nvSpPr>
          <p:cNvPr id="4" name="Rectangle 3"/>
          <p:cNvSpPr/>
          <p:nvPr/>
        </p:nvSpPr>
        <p:spPr>
          <a:xfrm>
            <a:off x="4356100" y="206829"/>
            <a:ext cx="3644900" cy="653142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endParaRPr lang="fi-FI" sz="2400" b="1" dirty="0">
              <a:solidFill>
                <a:schemeClr val="tx1"/>
              </a:solidFill>
            </a:endParaRPr>
          </a:p>
          <a:p>
            <a:endParaRPr lang="fi-FI" sz="2400" b="1" dirty="0">
              <a:solidFill>
                <a:schemeClr val="tx1"/>
              </a:solidFill>
            </a:endParaRPr>
          </a:p>
          <a:p>
            <a:endParaRPr lang="fi-FI" sz="2400" b="1" dirty="0">
              <a:solidFill>
                <a:schemeClr val="tx1"/>
              </a:solidFill>
            </a:endParaRPr>
          </a:p>
          <a:p>
            <a:r>
              <a:rPr lang="fi-FI" sz="2400" b="1" dirty="0">
                <a:solidFill>
                  <a:schemeClr val="tx1"/>
                </a:solidFill>
              </a:rPr>
              <a:t>IHMISEN – TEKNOLOGISEN </a:t>
            </a:r>
          </a:p>
          <a:p>
            <a:r>
              <a:rPr lang="fi-FI" sz="2400" b="1" dirty="0">
                <a:solidFill>
                  <a:schemeClr val="tx1"/>
                </a:solidFill>
              </a:rPr>
              <a:t>LAITTEEN VÄLINEN</a:t>
            </a:r>
          </a:p>
          <a:p>
            <a:r>
              <a:rPr lang="fi-FI" sz="2400" b="1" dirty="0">
                <a:solidFill>
                  <a:schemeClr val="tx1"/>
                </a:solidFill>
              </a:rPr>
              <a:t> VUOROVAIKUTUS</a:t>
            </a:r>
          </a:p>
          <a:p>
            <a:endParaRPr lang="fi-FI" sz="1400" dirty="0">
              <a:solidFill>
                <a:schemeClr val="tx1"/>
              </a:solidFill>
            </a:endParaRPr>
          </a:p>
          <a:p>
            <a:r>
              <a:rPr lang="fi-FI" sz="1600" dirty="0">
                <a:solidFill>
                  <a:schemeClr val="tx1"/>
                </a:solidFill>
              </a:rPr>
              <a:t>-Asiointi on mielestäni suhteellisen sujuvaa. Laite on ilmeisesti hieman huonosti paikallaan, joten se heiluu käytettäessä. Muuten itsepalvelukassa toimii moitteetta, niin kuin itsepalvelukassat toimivat.</a:t>
            </a:r>
          </a:p>
          <a:p>
            <a:r>
              <a:rPr lang="fi-FI" sz="1600" dirty="0">
                <a:solidFill>
                  <a:schemeClr val="tx1"/>
                </a:solidFill>
              </a:rPr>
              <a:t>-Kassan käyttö on helppoa, sillä käyttöliittymä opastaa koko prosessin. Ohjeet ovat ymmärrettävät.</a:t>
            </a:r>
          </a:p>
          <a:p>
            <a:r>
              <a:rPr lang="fi-FI" sz="1600" dirty="0">
                <a:solidFill>
                  <a:schemeClr val="tx1"/>
                </a:solidFill>
              </a:rPr>
              <a:t>-Käyttöliittymässä on ohjeet kirjallisena ja myös äänenä. Värit näytöllä erottuvat selkeästi.</a:t>
            </a:r>
          </a:p>
          <a:p>
            <a:r>
              <a:rPr lang="fi-FI" sz="1600" dirty="0">
                <a:solidFill>
                  <a:schemeClr val="tx1"/>
                </a:solidFill>
              </a:rPr>
              <a:t>-Kaupassa on hiljaista, mutta jos väkeä olisi enemmän ja samoin melua, kuulisivatko kaikki ostosten skannauksesta syntyvän äänen.</a:t>
            </a:r>
          </a:p>
          <a:p>
            <a:r>
              <a:rPr lang="fi-FI" sz="1600" noProof="1">
                <a:solidFill>
                  <a:schemeClr val="tx1"/>
                </a:solidFill>
              </a:rPr>
              <a:t>-Sokea ei mielestäni voi käyttää laitetta, sillä siinä ei ole pistekirjoitusta.</a:t>
            </a:r>
          </a:p>
          <a:p>
            <a:r>
              <a:rPr lang="fi-FI" sz="1600" noProof="1">
                <a:solidFill>
                  <a:schemeClr val="tx1"/>
                </a:solidFill>
              </a:rPr>
              <a:t>-Kuuro voi käyttää, sillä laitteen käyttöliittymä opastaa tekstein kassan toiminnan.</a:t>
            </a:r>
          </a:p>
          <a:p>
            <a:endParaRPr lang="fi-FI" sz="1600" dirty="0">
              <a:solidFill>
                <a:schemeClr val="tx1"/>
              </a:solidFill>
            </a:endParaRPr>
          </a:p>
          <a:p>
            <a:endParaRPr lang="fi-FI" sz="1400" dirty="0">
              <a:solidFill>
                <a:schemeClr val="tx1"/>
              </a:solidFill>
            </a:endParaRPr>
          </a:p>
          <a:p>
            <a:endParaRPr lang="fi-FI" sz="2400" dirty="0">
              <a:solidFill>
                <a:schemeClr val="tx1"/>
              </a:solidFill>
            </a:endParaRPr>
          </a:p>
          <a:p>
            <a:endParaRPr lang="fi-FI" sz="2400" dirty="0">
              <a:solidFill>
                <a:schemeClr val="tx1"/>
              </a:solidFill>
            </a:endParaRPr>
          </a:p>
        </p:txBody>
      </p:sp>
      <p:sp>
        <p:nvSpPr>
          <p:cNvPr id="5" name="Rectangle 4"/>
          <p:cNvSpPr/>
          <p:nvPr/>
        </p:nvSpPr>
        <p:spPr>
          <a:xfrm>
            <a:off x="8248428" y="317661"/>
            <a:ext cx="3587971" cy="642059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i-FI" sz="2400" b="1" dirty="0">
              <a:solidFill>
                <a:schemeClr val="tx1"/>
              </a:solidFill>
            </a:endParaRPr>
          </a:p>
          <a:p>
            <a:endParaRPr lang="fi-FI" sz="2400" b="1" dirty="0">
              <a:solidFill>
                <a:schemeClr val="tx1"/>
              </a:solidFill>
            </a:endParaRPr>
          </a:p>
          <a:p>
            <a:endParaRPr lang="fi-FI" sz="2400" b="1" noProof="1">
              <a:solidFill>
                <a:schemeClr val="tx1"/>
              </a:solidFill>
            </a:endParaRPr>
          </a:p>
          <a:p>
            <a:endParaRPr lang="fi-FI" sz="2400" b="1" noProof="1">
              <a:solidFill>
                <a:schemeClr val="tx1"/>
              </a:solidFill>
            </a:endParaRPr>
          </a:p>
          <a:p>
            <a:endParaRPr lang="fi-FI" sz="2400" b="1" noProof="1">
              <a:solidFill>
                <a:schemeClr val="tx1"/>
              </a:solidFill>
            </a:endParaRPr>
          </a:p>
          <a:p>
            <a:r>
              <a:rPr lang="fi-FI" sz="2400" b="1" noProof="1">
                <a:solidFill>
                  <a:schemeClr val="tx1"/>
                </a:solidFill>
              </a:rPr>
              <a:t>YMPÄRISTÖ (TILA, KALUSTEET, LIIKKUMINEN, ASIOINTI)</a:t>
            </a:r>
          </a:p>
          <a:p>
            <a:endParaRPr lang="fi-FI" sz="1400" noProof="1">
              <a:solidFill>
                <a:schemeClr val="tx1"/>
              </a:solidFill>
            </a:endParaRPr>
          </a:p>
          <a:p>
            <a:r>
              <a:rPr lang="fi-FI" sz="1600" noProof="1">
                <a:solidFill>
                  <a:schemeClr val="tx1"/>
                </a:solidFill>
              </a:rPr>
              <a:t>-Tila on nyt juuri ja juuri esteetön. Jos ihmisiä olisi enemmän, kaupassa olisi hankalampaa liikkua, etenkin kassa-alueella ja esimerkiksi pyörätuolilla liikkuminen olisi vaikeaa tilan ahtauden vuoksi. </a:t>
            </a:r>
          </a:p>
          <a:p>
            <a:r>
              <a:rPr lang="fi-FI" sz="1600" noProof="1">
                <a:solidFill>
                  <a:schemeClr val="tx1"/>
                </a:solidFill>
              </a:rPr>
              <a:t>-Kalusteet on siis todella lähekkäin sijoiteltu ja tilaa ei ole paljoa.</a:t>
            </a:r>
          </a:p>
          <a:p>
            <a:r>
              <a:rPr lang="fi-FI" sz="1600" noProof="1">
                <a:solidFill>
                  <a:schemeClr val="tx1"/>
                </a:solidFill>
              </a:rPr>
              <a:t>-Kassa ei välttämättä sovellu lyhyimmille/pisimmille asiakkaille niin hyvin.</a:t>
            </a:r>
          </a:p>
          <a:p>
            <a:r>
              <a:rPr lang="fi-FI" sz="1600" noProof="1">
                <a:solidFill>
                  <a:schemeClr val="tx1"/>
                </a:solidFill>
              </a:rPr>
              <a:t>-Itsepalvelukassan yläpuolella on kyltti ”Itsepalvelukassa”</a:t>
            </a:r>
          </a:p>
          <a:p>
            <a:r>
              <a:rPr lang="fi-FI" sz="1600" noProof="1">
                <a:solidFill>
                  <a:schemeClr val="tx1"/>
                </a:solidFill>
              </a:rPr>
              <a:t>-Kassan oma roskakori on todella alhaalla ja sitä ei heti huomaa.</a:t>
            </a:r>
          </a:p>
          <a:p>
            <a:r>
              <a:rPr lang="fi-FI" sz="1600" noProof="1">
                <a:solidFill>
                  <a:schemeClr val="tx1"/>
                </a:solidFill>
              </a:rPr>
              <a:t>-Mietin voisiko pyörätuolista käyttää kassaa, yltääkö esimerkiksi näyttöön kaikki.</a:t>
            </a:r>
          </a:p>
          <a:p>
            <a:r>
              <a:rPr lang="fi-FI" sz="1600" noProof="1">
                <a:solidFill>
                  <a:schemeClr val="tx1"/>
                </a:solidFill>
              </a:rPr>
              <a:t>-Lattia on tasainen,portaita ei ole.</a:t>
            </a:r>
          </a:p>
          <a:p>
            <a:pPr algn="ctr"/>
            <a:endParaRPr lang="fi-FI" sz="2400" dirty="0">
              <a:solidFill>
                <a:schemeClr val="tx1"/>
              </a:solidFill>
            </a:endParaRPr>
          </a:p>
          <a:p>
            <a:pPr algn="ctr"/>
            <a:endParaRPr lang="fi-FI" sz="2400" dirty="0">
              <a:solidFill>
                <a:schemeClr val="tx1"/>
              </a:solidFill>
            </a:endParaRPr>
          </a:p>
          <a:p>
            <a:pPr algn="ctr"/>
            <a:endParaRPr lang="fi-FI" sz="2400" dirty="0">
              <a:solidFill>
                <a:schemeClr val="tx1"/>
              </a:solidFill>
            </a:endParaRPr>
          </a:p>
          <a:p>
            <a:pPr algn="ctr"/>
            <a:endParaRPr lang="fi-FI" sz="2400" dirty="0">
              <a:solidFill>
                <a:schemeClr val="tx1"/>
              </a:solidFill>
            </a:endParaRPr>
          </a:p>
          <a:p>
            <a:pPr algn="ctr"/>
            <a:endParaRPr lang="fi-FI" sz="2400" dirty="0">
              <a:solidFill>
                <a:schemeClr val="tx1"/>
              </a:solidFill>
            </a:endParaRPr>
          </a:p>
          <a:p>
            <a:pPr algn="ctr"/>
            <a:endParaRPr lang="fi-FI" sz="2400" dirty="0">
              <a:solidFill>
                <a:schemeClr val="tx1"/>
              </a:solidFill>
            </a:endParaRPr>
          </a:p>
        </p:txBody>
      </p:sp>
    </p:spTree>
    <p:extLst>
      <p:ext uri="{BB962C8B-B14F-4D97-AF65-F5344CB8AC3E}">
        <p14:creationId xmlns:p14="http://schemas.microsoft.com/office/powerpoint/2010/main" val="576332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2FDB4C26-243D-4A43-8C47-EE07B1809024}"/>
              </a:ext>
            </a:extLst>
          </p:cNvPr>
          <p:cNvSpPr>
            <a:spLocks noGrp="1"/>
          </p:cNvSpPr>
          <p:nvPr>
            <p:ph type="title"/>
          </p:nvPr>
        </p:nvSpPr>
        <p:spPr/>
        <p:txBody>
          <a:bodyPr>
            <a:noAutofit/>
          </a:bodyPr>
          <a:lstStyle/>
          <a:p>
            <a:r>
              <a:rPr lang="fi-FI" sz="2800" noProof="1">
                <a:solidFill>
                  <a:srgbClr val="E95D0F"/>
                </a:solidFill>
              </a:rPr>
              <a:t>Kehittämisehdotukset kuvien avulla imaistuna: </a:t>
            </a:r>
            <a:br>
              <a:rPr lang="fi-FI" sz="2800" dirty="0">
                <a:solidFill>
                  <a:srgbClr val="E95D0F"/>
                </a:solidFill>
              </a:rPr>
            </a:br>
            <a:endParaRPr lang="fi-FI" sz="2800" noProof="1">
              <a:solidFill>
                <a:srgbClr val="E95D0F"/>
              </a:solidFill>
            </a:endParaRPr>
          </a:p>
        </p:txBody>
      </p:sp>
      <p:pic>
        <p:nvPicPr>
          <p:cNvPr id="1026" name="Picture 2">
            <a:extLst>
              <a:ext uri="{FF2B5EF4-FFF2-40B4-BE49-F238E27FC236}">
                <a16:creationId xmlns:a16="http://schemas.microsoft.com/office/drawing/2014/main" id="{4ACBBD54-784F-40A2-BC4F-D8C90C2F600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440" y="1110343"/>
            <a:ext cx="4626589" cy="46265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81298C7-D658-4CD3-9368-0E973076EEC1}"/>
              </a:ext>
            </a:extLst>
          </p:cNvPr>
          <p:cNvSpPr txBox="1"/>
          <p:nvPr/>
        </p:nvSpPr>
        <p:spPr>
          <a:xfrm>
            <a:off x="696686" y="5802086"/>
            <a:ext cx="3820885" cy="923330"/>
          </a:xfrm>
          <a:prstGeom prst="rect">
            <a:avLst/>
          </a:prstGeom>
          <a:noFill/>
        </p:spPr>
        <p:txBody>
          <a:bodyPr wrap="square" rtlCol="0">
            <a:spAutoFit/>
          </a:bodyPr>
          <a:lstStyle/>
          <a:p>
            <a:r>
              <a:rPr lang="fi-FI" dirty="0"/>
              <a:t>Lähde: https://twitter.com/lempiantti/status/768422907194269696</a:t>
            </a:r>
            <a:endParaRPr lang="en-US" dirty="0"/>
          </a:p>
        </p:txBody>
      </p:sp>
      <p:sp>
        <p:nvSpPr>
          <p:cNvPr id="5" name="TextBox 4">
            <a:extLst>
              <a:ext uri="{FF2B5EF4-FFF2-40B4-BE49-F238E27FC236}">
                <a16:creationId xmlns:a16="http://schemas.microsoft.com/office/drawing/2014/main" id="{2E6E2E87-E58D-4AC0-9675-98027BB3AEA9}"/>
              </a:ext>
            </a:extLst>
          </p:cNvPr>
          <p:cNvSpPr txBox="1"/>
          <p:nvPr/>
        </p:nvSpPr>
        <p:spPr>
          <a:xfrm>
            <a:off x="5323114" y="999969"/>
            <a:ext cx="6553200" cy="3693319"/>
          </a:xfrm>
          <a:prstGeom prst="rect">
            <a:avLst/>
          </a:prstGeom>
          <a:noFill/>
        </p:spPr>
        <p:txBody>
          <a:bodyPr wrap="square" rtlCol="0">
            <a:spAutoFit/>
          </a:bodyPr>
          <a:lstStyle/>
          <a:p>
            <a:r>
              <a:rPr lang="fi-FI" dirty="0"/>
              <a:t>Ohessa kuva itsepalvelukassa-alueesta. </a:t>
            </a:r>
          </a:p>
          <a:p>
            <a:r>
              <a:rPr lang="fi-FI" dirty="0"/>
              <a:t>Kassat on mielestäni aseteltu väljästi, joten alueelle pääsee helposti </a:t>
            </a:r>
            <a:r>
              <a:rPr lang="fi-FI" dirty="0" err="1"/>
              <a:t>esim</a:t>
            </a:r>
            <a:r>
              <a:rPr lang="fi-FI" dirty="0"/>
              <a:t> pyörätuolilla tai rollaattorin kanssa. Kassa sisältää vain tarvittavan: tasot ja itse kassa-alueen. Kassa on myös käyttäjän kannalta oikean kokoinen eli käyttäjän ei tarvitse kurotella tai kumartua kassaa käyttäessään. Suuremmissa kaupoissa on valittavana matalammalla/korkeammalla olevia kassoja, joten käyttäjä voi oman pituutensa mukaan valita sellaisen, joka soveltuu hänelle paremmin. Kassan vieressä voisi olla roskakori, jonne voi heittää kauppalistan ja kuitin, eikä sitä varten tarvitsisi kumartua.</a:t>
            </a:r>
          </a:p>
          <a:p>
            <a:endParaRPr lang="fi-FI" dirty="0"/>
          </a:p>
          <a:p>
            <a:endParaRPr lang="fi-FI" dirty="0"/>
          </a:p>
          <a:p>
            <a:endParaRPr lang="en-US" dirty="0"/>
          </a:p>
        </p:txBody>
      </p:sp>
    </p:spTree>
    <p:extLst>
      <p:ext uri="{BB962C8B-B14F-4D97-AF65-F5344CB8AC3E}">
        <p14:creationId xmlns:p14="http://schemas.microsoft.com/office/powerpoint/2010/main" val="776741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FE99D-28F4-4C41-B0DB-F28100817437}"/>
              </a:ext>
            </a:extLst>
          </p:cNvPr>
          <p:cNvSpPr>
            <a:spLocks noGrp="1"/>
          </p:cNvSpPr>
          <p:nvPr>
            <p:ph type="title"/>
          </p:nvPr>
        </p:nvSpPr>
        <p:spPr/>
        <p:txBody>
          <a:bodyPr>
            <a:normAutofit/>
          </a:bodyPr>
          <a:lstStyle/>
          <a:p>
            <a:r>
              <a:rPr lang="fi-FI" sz="3200" noProof="1">
                <a:solidFill>
                  <a:srgbClr val="E95D0F"/>
                </a:solidFill>
              </a:rPr>
              <a:t>Kehittämisehdotukset kuvien avulla imaistuna: </a:t>
            </a:r>
            <a:endParaRPr lang="en-US" sz="3200" dirty="0"/>
          </a:p>
        </p:txBody>
      </p:sp>
      <p:pic>
        <p:nvPicPr>
          <p:cNvPr id="4" name="Content Placeholder 3">
            <a:extLst>
              <a:ext uri="{FF2B5EF4-FFF2-40B4-BE49-F238E27FC236}">
                <a16:creationId xmlns:a16="http://schemas.microsoft.com/office/drawing/2014/main" id="{C0F916D8-56D2-42F7-859E-AE4EA68923B4}"/>
              </a:ext>
            </a:extLst>
          </p:cNvPr>
          <p:cNvPicPr>
            <a:picLocks noGrp="1" noChangeAspect="1"/>
          </p:cNvPicPr>
          <p:nvPr>
            <p:ph idx="1"/>
          </p:nvPr>
        </p:nvPicPr>
        <p:blipFill>
          <a:blip r:embed="rId2"/>
          <a:stretch>
            <a:fillRect/>
          </a:stretch>
        </p:blipFill>
        <p:spPr>
          <a:xfrm>
            <a:off x="609441" y="1828914"/>
            <a:ext cx="5211009" cy="4297249"/>
          </a:xfrm>
          <a:prstGeom prst="rect">
            <a:avLst/>
          </a:prstGeom>
        </p:spPr>
      </p:pic>
      <p:sp>
        <p:nvSpPr>
          <p:cNvPr id="5" name="TextBox 4">
            <a:extLst>
              <a:ext uri="{FF2B5EF4-FFF2-40B4-BE49-F238E27FC236}">
                <a16:creationId xmlns:a16="http://schemas.microsoft.com/office/drawing/2014/main" id="{3A3FF2E7-F17D-497E-BF5D-8D3F029ED6DF}"/>
              </a:ext>
            </a:extLst>
          </p:cNvPr>
          <p:cNvSpPr txBox="1"/>
          <p:nvPr/>
        </p:nvSpPr>
        <p:spPr>
          <a:xfrm>
            <a:off x="6217920" y="1828914"/>
            <a:ext cx="5062888" cy="4462760"/>
          </a:xfrm>
          <a:prstGeom prst="rect">
            <a:avLst/>
          </a:prstGeom>
          <a:noFill/>
        </p:spPr>
        <p:txBody>
          <a:bodyPr wrap="square" rtlCol="0">
            <a:spAutoFit/>
          </a:bodyPr>
          <a:lstStyle/>
          <a:p>
            <a:r>
              <a:rPr lang="fi-FI" dirty="0"/>
              <a:t>Kassojen lähellä on selkeästi kyltillä ilmaistuna, että kyseessä on pikakassa. Samassa on myös toimintaohjeet kassan käyttöä varten.</a:t>
            </a:r>
          </a:p>
          <a:p>
            <a:endParaRPr lang="fi-FI" dirty="0"/>
          </a:p>
          <a:p>
            <a:r>
              <a:rPr lang="fi-FI" dirty="0"/>
              <a:t>Myyjä on myös kassan lähellä varta vasten auttamassa, jos asiakas tarvitsee apua.</a:t>
            </a:r>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sz="1400" dirty="0"/>
              <a:t>Lähde: https://yle.fi/uutiset/3-11898443</a:t>
            </a:r>
            <a:endParaRPr lang="en-US" sz="1400" dirty="0"/>
          </a:p>
        </p:txBody>
      </p:sp>
    </p:spTree>
    <p:extLst>
      <p:ext uri="{BB962C8B-B14F-4D97-AF65-F5344CB8AC3E}">
        <p14:creationId xmlns:p14="http://schemas.microsoft.com/office/powerpoint/2010/main" val="2118889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96633" y="712381"/>
            <a:ext cx="184731" cy="369332"/>
          </a:xfrm>
          <a:prstGeom prst="rect">
            <a:avLst/>
          </a:prstGeom>
          <a:noFill/>
        </p:spPr>
        <p:txBody>
          <a:bodyPr wrap="none" rtlCol="0">
            <a:spAutoFit/>
          </a:bodyPr>
          <a:lstStyle/>
          <a:p>
            <a:endParaRPr lang="fi-FI"/>
          </a:p>
        </p:txBody>
      </p:sp>
      <p:sp>
        <p:nvSpPr>
          <p:cNvPr id="10" name="Tekstiruutu 9">
            <a:extLst>
              <a:ext uri="{FF2B5EF4-FFF2-40B4-BE49-F238E27FC236}">
                <a16:creationId xmlns:a16="http://schemas.microsoft.com/office/drawing/2014/main" id="{2D04ECD3-7250-449C-8CB9-9A242130B914}"/>
              </a:ext>
            </a:extLst>
          </p:cNvPr>
          <p:cNvSpPr txBox="1"/>
          <p:nvPr/>
        </p:nvSpPr>
        <p:spPr>
          <a:xfrm>
            <a:off x="223283" y="42277"/>
            <a:ext cx="7710481" cy="1477328"/>
          </a:xfrm>
          <a:prstGeom prst="rect">
            <a:avLst/>
          </a:prstGeom>
          <a:noFill/>
        </p:spPr>
        <p:txBody>
          <a:bodyPr wrap="square">
            <a:spAutoFit/>
          </a:bodyPr>
          <a:lstStyle/>
          <a:p>
            <a:r>
              <a:rPr lang="fi-FI" sz="1800" b="1" dirty="0">
                <a:solidFill>
                  <a:srgbClr val="E95D0F"/>
                </a:solidFill>
              </a:rPr>
              <a:t>Käyttäjäpersoonat:</a:t>
            </a:r>
            <a:endParaRPr lang="fi-FI" b="1" dirty="0">
              <a:solidFill>
                <a:srgbClr val="E95D0F"/>
              </a:solidFill>
            </a:endParaRPr>
          </a:p>
          <a:p>
            <a:endParaRPr lang="fi-FI" b="1" dirty="0">
              <a:solidFill>
                <a:srgbClr val="E95D0F"/>
              </a:solidFill>
            </a:endParaRPr>
          </a:p>
          <a:p>
            <a:endParaRPr lang="fi-FI" b="1" dirty="0">
              <a:solidFill>
                <a:srgbClr val="E95D0F"/>
              </a:solidFill>
            </a:endParaRPr>
          </a:p>
          <a:p>
            <a:endParaRPr lang="fi-FI" b="1" dirty="0">
              <a:solidFill>
                <a:srgbClr val="E95D0F"/>
              </a:solidFill>
            </a:endParaRPr>
          </a:p>
          <a:p>
            <a:r>
              <a:rPr lang="fi-FI" b="1" dirty="0">
                <a:solidFill>
                  <a:srgbClr val="E95D0F"/>
                </a:solidFill>
              </a:rPr>
              <a:t> </a:t>
            </a:r>
            <a:endParaRPr lang="fi-FI" dirty="0"/>
          </a:p>
        </p:txBody>
      </p:sp>
      <p:sp>
        <p:nvSpPr>
          <p:cNvPr id="9" name="Suorakulmio: Pyöristetyt kulmat 8">
            <a:extLst>
              <a:ext uri="{FF2B5EF4-FFF2-40B4-BE49-F238E27FC236}">
                <a16:creationId xmlns:a16="http://schemas.microsoft.com/office/drawing/2014/main" id="{94619B73-E0B1-4767-84B1-B07EB7D882C6}"/>
              </a:ext>
            </a:extLst>
          </p:cNvPr>
          <p:cNvSpPr/>
          <p:nvPr/>
        </p:nvSpPr>
        <p:spPr>
          <a:xfrm>
            <a:off x="425824" y="1568823"/>
            <a:ext cx="3572435" cy="502024"/>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i-FI"/>
          </a:p>
        </p:txBody>
      </p:sp>
      <p:sp>
        <p:nvSpPr>
          <p:cNvPr id="15" name="Tekstiruutu 14">
            <a:extLst>
              <a:ext uri="{FF2B5EF4-FFF2-40B4-BE49-F238E27FC236}">
                <a16:creationId xmlns:a16="http://schemas.microsoft.com/office/drawing/2014/main" id="{4D140F71-9AD1-403E-95D4-6E4A62A313D3}"/>
              </a:ext>
            </a:extLst>
          </p:cNvPr>
          <p:cNvSpPr txBox="1"/>
          <p:nvPr/>
        </p:nvSpPr>
        <p:spPr>
          <a:xfrm>
            <a:off x="431705" y="1519605"/>
            <a:ext cx="2056204" cy="369332"/>
          </a:xfrm>
          <a:prstGeom prst="rect">
            <a:avLst/>
          </a:prstGeom>
          <a:noFill/>
        </p:spPr>
        <p:txBody>
          <a:bodyPr wrap="none" rtlCol="0">
            <a:spAutoFit/>
          </a:bodyPr>
          <a:lstStyle/>
          <a:p>
            <a:r>
              <a:rPr lang="fi-FI" dirty="0"/>
              <a:t>Nimi: Assi Asikainen</a:t>
            </a:r>
          </a:p>
        </p:txBody>
      </p:sp>
      <p:sp>
        <p:nvSpPr>
          <p:cNvPr id="16" name="Suorakulmio: Pyöristetyt kulmat 15">
            <a:extLst>
              <a:ext uri="{FF2B5EF4-FFF2-40B4-BE49-F238E27FC236}">
                <a16:creationId xmlns:a16="http://schemas.microsoft.com/office/drawing/2014/main" id="{D766E055-35BE-4784-805A-D8AE19361CA7}"/>
              </a:ext>
            </a:extLst>
          </p:cNvPr>
          <p:cNvSpPr/>
          <p:nvPr/>
        </p:nvSpPr>
        <p:spPr>
          <a:xfrm>
            <a:off x="4078523" y="1568823"/>
            <a:ext cx="1259541" cy="502024"/>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i-FI"/>
          </a:p>
        </p:txBody>
      </p:sp>
      <p:sp>
        <p:nvSpPr>
          <p:cNvPr id="17" name="Tekstiruutu 16">
            <a:extLst>
              <a:ext uri="{FF2B5EF4-FFF2-40B4-BE49-F238E27FC236}">
                <a16:creationId xmlns:a16="http://schemas.microsoft.com/office/drawing/2014/main" id="{6726A893-F4F4-4CF8-88D1-14EDCCB1E8F5}"/>
              </a:ext>
            </a:extLst>
          </p:cNvPr>
          <p:cNvSpPr txBox="1"/>
          <p:nvPr/>
        </p:nvSpPr>
        <p:spPr>
          <a:xfrm>
            <a:off x="4078523" y="1552401"/>
            <a:ext cx="906851" cy="369332"/>
          </a:xfrm>
          <a:prstGeom prst="rect">
            <a:avLst/>
          </a:prstGeom>
          <a:noFill/>
        </p:spPr>
        <p:txBody>
          <a:bodyPr wrap="none" rtlCol="0">
            <a:spAutoFit/>
          </a:bodyPr>
          <a:lstStyle/>
          <a:p>
            <a:r>
              <a:rPr lang="fi-FI" dirty="0"/>
              <a:t>Ikä: 25v</a:t>
            </a:r>
          </a:p>
        </p:txBody>
      </p:sp>
      <p:sp>
        <p:nvSpPr>
          <p:cNvPr id="18" name="Suorakulmio: Pyöristetyt kulmat 17">
            <a:extLst>
              <a:ext uri="{FF2B5EF4-FFF2-40B4-BE49-F238E27FC236}">
                <a16:creationId xmlns:a16="http://schemas.microsoft.com/office/drawing/2014/main" id="{37D3BEA9-8546-4C6B-96E0-911960BDB4C1}"/>
              </a:ext>
            </a:extLst>
          </p:cNvPr>
          <p:cNvSpPr/>
          <p:nvPr/>
        </p:nvSpPr>
        <p:spPr>
          <a:xfrm>
            <a:off x="431705" y="2223247"/>
            <a:ext cx="4951601" cy="502024"/>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i-FI"/>
          </a:p>
        </p:txBody>
      </p:sp>
      <p:sp>
        <p:nvSpPr>
          <p:cNvPr id="19" name="Tekstiruutu 18">
            <a:extLst>
              <a:ext uri="{FF2B5EF4-FFF2-40B4-BE49-F238E27FC236}">
                <a16:creationId xmlns:a16="http://schemas.microsoft.com/office/drawing/2014/main" id="{2960916C-A1AE-4507-927A-B2CF9F5A04F7}"/>
              </a:ext>
            </a:extLst>
          </p:cNvPr>
          <p:cNvSpPr txBox="1"/>
          <p:nvPr/>
        </p:nvSpPr>
        <p:spPr>
          <a:xfrm>
            <a:off x="394681" y="2177534"/>
            <a:ext cx="2431178" cy="369332"/>
          </a:xfrm>
          <a:prstGeom prst="rect">
            <a:avLst/>
          </a:prstGeom>
          <a:noFill/>
        </p:spPr>
        <p:txBody>
          <a:bodyPr wrap="none" rtlCol="0">
            <a:spAutoFit/>
          </a:bodyPr>
          <a:lstStyle/>
          <a:p>
            <a:r>
              <a:rPr lang="fi-FI" dirty="0"/>
              <a:t>Titteli ja rooli: Opiskelija</a:t>
            </a:r>
          </a:p>
        </p:txBody>
      </p:sp>
      <p:sp>
        <p:nvSpPr>
          <p:cNvPr id="20" name="Suorakulmio: Pyöristetyt kulmat 19">
            <a:extLst>
              <a:ext uri="{FF2B5EF4-FFF2-40B4-BE49-F238E27FC236}">
                <a16:creationId xmlns:a16="http://schemas.microsoft.com/office/drawing/2014/main" id="{40EE5CF4-E225-4408-B290-9A104D4A8290}"/>
              </a:ext>
            </a:extLst>
          </p:cNvPr>
          <p:cNvSpPr/>
          <p:nvPr/>
        </p:nvSpPr>
        <p:spPr>
          <a:xfrm>
            <a:off x="431705" y="2873189"/>
            <a:ext cx="4951601" cy="1559858"/>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i-FI"/>
          </a:p>
        </p:txBody>
      </p:sp>
      <p:sp>
        <p:nvSpPr>
          <p:cNvPr id="21" name="Tekstiruutu 20">
            <a:extLst>
              <a:ext uri="{FF2B5EF4-FFF2-40B4-BE49-F238E27FC236}">
                <a16:creationId xmlns:a16="http://schemas.microsoft.com/office/drawing/2014/main" id="{223099C7-1B03-45C5-ACCF-542B36DE436B}"/>
              </a:ext>
            </a:extLst>
          </p:cNvPr>
          <p:cNvSpPr txBox="1"/>
          <p:nvPr/>
        </p:nvSpPr>
        <p:spPr>
          <a:xfrm>
            <a:off x="452548" y="2827695"/>
            <a:ext cx="4640116" cy="1477328"/>
          </a:xfrm>
          <a:prstGeom prst="rect">
            <a:avLst/>
          </a:prstGeom>
          <a:noFill/>
        </p:spPr>
        <p:txBody>
          <a:bodyPr wrap="none" rtlCol="0">
            <a:spAutoFit/>
          </a:bodyPr>
          <a:lstStyle/>
          <a:p>
            <a:r>
              <a:rPr lang="fi-FI" dirty="0"/>
              <a:t>Kokemus palvelun käytöstä:</a:t>
            </a:r>
          </a:p>
          <a:p>
            <a:r>
              <a:rPr lang="fi-FI" dirty="0"/>
              <a:t>Assi on tottunut käyttämään itsepalvelukassoja.</a:t>
            </a:r>
          </a:p>
          <a:p>
            <a:r>
              <a:rPr lang="fi-FI" dirty="0"/>
              <a:t>Usein hän valitseekin kaupassa sellaisen, </a:t>
            </a:r>
          </a:p>
          <a:p>
            <a:r>
              <a:rPr lang="fi-FI" dirty="0"/>
              <a:t>Koska haluaa kauppareissun sujuvan nopeasti </a:t>
            </a:r>
          </a:p>
          <a:p>
            <a:r>
              <a:rPr lang="fi-FI" dirty="0"/>
              <a:t>Ja vaivattomasti. </a:t>
            </a:r>
          </a:p>
        </p:txBody>
      </p:sp>
      <p:sp>
        <p:nvSpPr>
          <p:cNvPr id="22" name="Suorakulmio: Pyöristetyt kulmat 21">
            <a:extLst>
              <a:ext uri="{FF2B5EF4-FFF2-40B4-BE49-F238E27FC236}">
                <a16:creationId xmlns:a16="http://schemas.microsoft.com/office/drawing/2014/main" id="{E5DB9AB0-8295-4A5E-BB70-1ECAA1DA6713}"/>
              </a:ext>
            </a:extLst>
          </p:cNvPr>
          <p:cNvSpPr/>
          <p:nvPr/>
        </p:nvSpPr>
        <p:spPr>
          <a:xfrm>
            <a:off x="425824" y="4585761"/>
            <a:ext cx="4951601" cy="1559858"/>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i-FI"/>
          </a:p>
        </p:txBody>
      </p:sp>
      <p:sp>
        <p:nvSpPr>
          <p:cNvPr id="23" name="Tekstiruutu 22">
            <a:extLst>
              <a:ext uri="{FF2B5EF4-FFF2-40B4-BE49-F238E27FC236}">
                <a16:creationId xmlns:a16="http://schemas.microsoft.com/office/drawing/2014/main" id="{B6A4832C-CDB7-4EC5-9B33-DD5FBC81A0AB}"/>
              </a:ext>
            </a:extLst>
          </p:cNvPr>
          <p:cNvSpPr txBox="1"/>
          <p:nvPr/>
        </p:nvSpPr>
        <p:spPr>
          <a:xfrm>
            <a:off x="605117" y="4624899"/>
            <a:ext cx="1226105" cy="1200329"/>
          </a:xfrm>
          <a:prstGeom prst="rect">
            <a:avLst/>
          </a:prstGeom>
          <a:noFill/>
        </p:spPr>
        <p:txBody>
          <a:bodyPr wrap="none" rtlCol="0">
            <a:spAutoFit/>
          </a:bodyPr>
          <a:lstStyle/>
          <a:p>
            <a:r>
              <a:rPr lang="fi-FI" dirty="0"/>
              <a:t>Tavoitteita:</a:t>
            </a:r>
          </a:p>
          <a:p>
            <a:r>
              <a:rPr lang="fi-FI" dirty="0"/>
              <a:t>Nopeus</a:t>
            </a:r>
          </a:p>
          <a:p>
            <a:r>
              <a:rPr lang="fi-FI" dirty="0"/>
              <a:t>Sujuvuus</a:t>
            </a:r>
          </a:p>
          <a:p>
            <a:r>
              <a:rPr lang="fi-FI" dirty="0"/>
              <a:t>Helppous</a:t>
            </a:r>
          </a:p>
        </p:txBody>
      </p:sp>
      <p:sp>
        <p:nvSpPr>
          <p:cNvPr id="24" name="Suorakulmio: Pyöristetyt kulmat 23">
            <a:extLst>
              <a:ext uri="{FF2B5EF4-FFF2-40B4-BE49-F238E27FC236}">
                <a16:creationId xmlns:a16="http://schemas.microsoft.com/office/drawing/2014/main" id="{9CCF2B27-5FCA-472E-AE3F-7ECB4D15A154}"/>
              </a:ext>
            </a:extLst>
          </p:cNvPr>
          <p:cNvSpPr/>
          <p:nvPr/>
        </p:nvSpPr>
        <p:spPr>
          <a:xfrm>
            <a:off x="5538227" y="1511195"/>
            <a:ext cx="3144091" cy="1559858"/>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i-FI"/>
          </a:p>
        </p:txBody>
      </p:sp>
      <p:sp>
        <p:nvSpPr>
          <p:cNvPr id="25" name="Tekstiruutu 24">
            <a:extLst>
              <a:ext uri="{FF2B5EF4-FFF2-40B4-BE49-F238E27FC236}">
                <a16:creationId xmlns:a16="http://schemas.microsoft.com/office/drawing/2014/main" id="{310A53E3-C5DA-437E-A2D1-DC8C5D27B3F1}"/>
              </a:ext>
            </a:extLst>
          </p:cNvPr>
          <p:cNvSpPr txBox="1"/>
          <p:nvPr/>
        </p:nvSpPr>
        <p:spPr>
          <a:xfrm>
            <a:off x="5610320" y="1517519"/>
            <a:ext cx="3310522" cy="1200329"/>
          </a:xfrm>
          <a:prstGeom prst="rect">
            <a:avLst/>
          </a:prstGeom>
          <a:noFill/>
        </p:spPr>
        <p:txBody>
          <a:bodyPr wrap="none" rtlCol="0">
            <a:spAutoFit/>
          </a:bodyPr>
          <a:lstStyle/>
          <a:p>
            <a:r>
              <a:rPr lang="fi-FI" dirty="0"/>
              <a:t>Miksi minä käytän palvelua?</a:t>
            </a:r>
          </a:p>
          <a:p>
            <a:r>
              <a:rPr lang="fi-FI" dirty="0"/>
              <a:t>Assi valitsee palvelun käytön, </a:t>
            </a:r>
          </a:p>
          <a:p>
            <a:r>
              <a:rPr lang="fi-FI" dirty="0"/>
              <a:t>Koska se nopeuttaa ja sujuvoittaa</a:t>
            </a:r>
          </a:p>
          <a:p>
            <a:r>
              <a:rPr lang="fi-FI" dirty="0"/>
              <a:t>Kauppareissun tekoa.</a:t>
            </a:r>
          </a:p>
        </p:txBody>
      </p:sp>
      <p:sp>
        <p:nvSpPr>
          <p:cNvPr id="26" name="Suorakulmio: Pyöristetyt kulmat 25">
            <a:extLst>
              <a:ext uri="{FF2B5EF4-FFF2-40B4-BE49-F238E27FC236}">
                <a16:creationId xmlns:a16="http://schemas.microsoft.com/office/drawing/2014/main" id="{B6B01A10-5D16-41F8-843F-3C01DE6AE106}"/>
              </a:ext>
            </a:extLst>
          </p:cNvPr>
          <p:cNvSpPr/>
          <p:nvPr/>
        </p:nvSpPr>
        <p:spPr>
          <a:xfrm>
            <a:off x="8821451" y="1517519"/>
            <a:ext cx="3312278" cy="1559858"/>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i-FI"/>
          </a:p>
        </p:txBody>
      </p:sp>
      <p:sp>
        <p:nvSpPr>
          <p:cNvPr id="27" name="Tekstiruutu 26">
            <a:extLst>
              <a:ext uri="{FF2B5EF4-FFF2-40B4-BE49-F238E27FC236}">
                <a16:creationId xmlns:a16="http://schemas.microsoft.com/office/drawing/2014/main" id="{3AD3FA85-3A1C-476E-BA55-01457A2234AE}"/>
              </a:ext>
            </a:extLst>
          </p:cNvPr>
          <p:cNvSpPr txBox="1"/>
          <p:nvPr/>
        </p:nvSpPr>
        <p:spPr>
          <a:xfrm>
            <a:off x="8821451" y="1530966"/>
            <a:ext cx="3490186" cy="1477328"/>
          </a:xfrm>
          <a:prstGeom prst="rect">
            <a:avLst/>
          </a:prstGeom>
          <a:noFill/>
        </p:spPr>
        <p:txBody>
          <a:bodyPr wrap="none" rtlCol="0">
            <a:spAutoFit/>
          </a:bodyPr>
          <a:lstStyle/>
          <a:p>
            <a:r>
              <a:rPr lang="fi-FI" dirty="0"/>
              <a:t>Mitä haasteita kohtaa palvelussa?</a:t>
            </a:r>
          </a:p>
          <a:p>
            <a:r>
              <a:rPr lang="fi-FI" dirty="0"/>
              <a:t>Assi ei juurikaan haasteita kohtaa.</a:t>
            </a:r>
          </a:p>
          <a:p>
            <a:r>
              <a:rPr lang="fi-FI" dirty="0"/>
              <a:t>Joskus tarvitaan myyjää, kun hän</a:t>
            </a:r>
          </a:p>
          <a:p>
            <a:r>
              <a:rPr lang="fi-FI" dirty="0"/>
              <a:t>Ostaa alkoholituotteita tai tuotteen</a:t>
            </a:r>
          </a:p>
          <a:p>
            <a:r>
              <a:rPr lang="fi-FI" dirty="0"/>
              <a:t>Hinta on alennettu.</a:t>
            </a:r>
          </a:p>
        </p:txBody>
      </p:sp>
      <p:sp>
        <p:nvSpPr>
          <p:cNvPr id="28" name="Suorakulmio: Pyöristetyt kulmat 27">
            <a:extLst>
              <a:ext uri="{FF2B5EF4-FFF2-40B4-BE49-F238E27FC236}">
                <a16:creationId xmlns:a16="http://schemas.microsoft.com/office/drawing/2014/main" id="{A61DEABC-FD22-4850-B01F-8C7C2EF8A18E}"/>
              </a:ext>
            </a:extLst>
          </p:cNvPr>
          <p:cNvSpPr/>
          <p:nvPr/>
        </p:nvSpPr>
        <p:spPr>
          <a:xfrm>
            <a:off x="5556718" y="3223453"/>
            <a:ext cx="6577011" cy="1559858"/>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i-FI"/>
          </a:p>
        </p:txBody>
      </p:sp>
      <p:sp>
        <p:nvSpPr>
          <p:cNvPr id="29" name="Tekstiruutu 28">
            <a:extLst>
              <a:ext uri="{FF2B5EF4-FFF2-40B4-BE49-F238E27FC236}">
                <a16:creationId xmlns:a16="http://schemas.microsoft.com/office/drawing/2014/main" id="{8C27D5D6-AB9F-4FA8-A0CA-669E9BC0E082}"/>
              </a:ext>
            </a:extLst>
          </p:cNvPr>
          <p:cNvSpPr txBox="1"/>
          <p:nvPr/>
        </p:nvSpPr>
        <p:spPr>
          <a:xfrm>
            <a:off x="5611912" y="3345181"/>
            <a:ext cx="6145208" cy="1200329"/>
          </a:xfrm>
          <a:prstGeom prst="rect">
            <a:avLst/>
          </a:prstGeom>
          <a:noFill/>
        </p:spPr>
        <p:txBody>
          <a:bodyPr wrap="none" rtlCol="0">
            <a:spAutoFit/>
          </a:bodyPr>
          <a:lstStyle/>
          <a:p>
            <a:r>
              <a:rPr lang="fi-FI" dirty="0"/>
              <a:t>Yleisin käyttötapaus:</a:t>
            </a:r>
          </a:p>
          <a:p>
            <a:r>
              <a:rPr lang="fi-FI" dirty="0"/>
              <a:t>Assi käy ennen treeniä ostamassa kaupasta urheilujuomaa ja</a:t>
            </a:r>
          </a:p>
          <a:p>
            <a:r>
              <a:rPr lang="fi-FI" dirty="0"/>
              <a:t>Banaanin. Hän valitsee itsepalvelukassan, koska ostoksia on niin</a:t>
            </a:r>
          </a:p>
          <a:p>
            <a:r>
              <a:rPr lang="fi-FI" dirty="0"/>
              <a:t>Vähän ja muilla kassoilla on jonoa.</a:t>
            </a:r>
          </a:p>
        </p:txBody>
      </p:sp>
      <p:sp>
        <p:nvSpPr>
          <p:cNvPr id="32" name="Tekstiruutu 31">
            <a:extLst>
              <a:ext uri="{FF2B5EF4-FFF2-40B4-BE49-F238E27FC236}">
                <a16:creationId xmlns:a16="http://schemas.microsoft.com/office/drawing/2014/main" id="{E92C1DAD-45A3-4309-8D8F-8246C4C8BA50}"/>
              </a:ext>
            </a:extLst>
          </p:cNvPr>
          <p:cNvSpPr txBox="1"/>
          <p:nvPr/>
        </p:nvSpPr>
        <p:spPr>
          <a:xfrm>
            <a:off x="8293886" y="796586"/>
            <a:ext cx="4481232" cy="523220"/>
          </a:xfrm>
          <a:prstGeom prst="rect">
            <a:avLst/>
          </a:prstGeom>
          <a:noFill/>
        </p:spPr>
        <p:txBody>
          <a:bodyPr wrap="square">
            <a:spAutoFit/>
          </a:bodyPr>
          <a:lstStyle/>
          <a:p>
            <a:r>
              <a:rPr lang="fi-FI" sz="1400" dirty="0"/>
              <a:t>(</a:t>
            </a:r>
            <a:r>
              <a:rPr lang="fi-FI" sz="1400" dirty="0">
                <a:hlinkClick r:id="rId3"/>
              </a:rPr>
              <a:t>https://innokyla.fi/fi/tyokalut/kayttajaprofiilit-ja-persoonat</a:t>
            </a:r>
            <a:r>
              <a:rPr lang="fi-FI" sz="1400" dirty="0"/>
              <a:t>)</a:t>
            </a:r>
          </a:p>
        </p:txBody>
      </p:sp>
      <p:pic>
        <p:nvPicPr>
          <p:cNvPr id="34" name="Kuva 33">
            <a:extLst>
              <a:ext uri="{FF2B5EF4-FFF2-40B4-BE49-F238E27FC236}">
                <a16:creationId xmlns:a16="http://schemas.microsoft.com/office/drawing/2014/main" id="{0CB3EFDC-360B-48DF-BCC7-9998E24C8725}"/>
              </a:ext>
            </a:extLst>
          </p:cNvPr>
          <p:cNvPicPr>
            <a:picLocks noChangeAspect="1"/>
          </p:cNvPicPr>
          <p:nvPr/>
        </p:nvPicPr>
        <p:blipFill>
          <a:blip r:embed="rId4"/>
          <a:stretch>
            <a:fillRect/>
          </a:stretch>
        </p:blipFill>
        <p:spPr>
          <a:xfrm>
            <a:off x="10534502" y="100744"/>
            <a:ext cx="1415156" cy="680197"/>
          </a:xfrm>
          <a:prstGeom prst="rect">
            <a:avLst/>
          </a:prstGeom>
        </p:spPr>
      </p:pic>
      <p:sp>
        <p:nvSpPr>
          <p:cNvPr id="2" name="TextBox 1">
            <a:extLst>
              <a:ext uri="{FF2B5EF4-FFF2-40B4-BE49-F238E27FC236}">
                <a16:creationId xmlns:a16="http://schemas.microsoft.com/office/drawing/2014/main" id="{617FB853-FFAE-4228-AAC9-7DDF47EF2C5C}"/>
              </a:ext>
            </a:extLst>
          </p:cNvPr>
          <p:cNvSpPr txBox="1"/>
          <p:nvPr/>
        </p:nvSpPr>
        <p:spPr>
          <a:xfrm>
            <a:off x="394681" y="6248400"/>
            <a:ext cx="4808690" cy="646331"/>
          </a:xfrm>
          <a:prstGeom prst="rect">
            <a:avLst/>
          </a:prstGeom>
          <a:noFill/>
        </p:spPr>
        <p:txBody>
          <a:bodyPr wrap="square" rtlCol="0">
            <a:spAutoFit/>
          </a:bodyPr>
          <a:lstStyle/>
          <a:p>
            <a:r>
              <a:rPr lang="fi-FI" dirty="0"/>
              <a:t>Kuva: https://pixabay.com/fi/photos/nainen-ranta-hyp%c3%a4t%c3%a4-332278/</a:t>
            </a:r>
            <a:endParaRPr lang="en-US" dirty="0"/>
          </a:p>
        </p:txBody>
      </p:sp>
      <p:pic>
        <p:nvPicPr>
          <p:cNvPr id="5" name="Picture 4">
            <a:extLst>
              <a:ext uri="{FF2B5EF4-FFF2-40B4-BE49-F238E27FC236}">
                <a16:creationId xmlns:a16="http://schemas.microsoft.com/office/drawing/2014/main" id="{2F9005E0-10EB-4BE6-8972-B7E8E68185F6}"/>
              </a:ext>
            </a:extLst>
          </p:cNvPr>
          <p:cNvPicPr>
            <a:picLocks noChangeAspect="1"/>
          </p:cNvPicPr>
          <p:nvPr/>
        </p:nvPicPr>
        <p:blipFill>
          <a:blip r:embed="rId5"/>
          <a:stretch>
            <a:fillRect/>
          </a:stretch>
        </p:blipFill>
        <p:spPr>
          <a:xfrm>
            <a:off x="2284199" y="142833"/>
            <a:ext cx="1981162" cy="1315615"/>
          </a:xfrm>
          <a:prstGeom prst="rect">
            <a:avLst/>
          </a:prstGeom>
        </p:spPr>
      </p:pic>
    </p:spTree>
    <p:extLst>
      <p:ext uri="{BB962C8B-B14F-4D97-AF65-F5344CB8AC3E}">
        <p14:creationId xmlns:p14="http://schemas.microsoft.com/office/powerpoint/2010/main" val="41336749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6AC2077B7297349ABADD7260778E6FE" ma:contentTypeVersion="9" ma:contentTypeDescription="Create a new document." ma:contentTypeScope="" ma:versionID="36f614659424ef251ec52a6be0aed3ad">
  <xsd:schema xmlns:xsd="http://www.w3.org/2001/XMLSchema" xmlns:xs="http://www.w3.org/2001/XMLSchema" xmlns:p="http://schemas.microsoft.com/office/2006/metadata/properties" xmlns:ns2="4207d0fe-e1e2-4824-9da9-6d6c076e2c98" targetNamespace="http://schemas.microsoft.com/office/2006/metadata/properties" ma:root="true" ma:fieldsID="f081621242dd5ad1bd111855367b885b" ns2:_="">
    <xsd:import namespace="4207d0fe-e1e2-4824-9da9-6d6c076e2c9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207d0fe-e1e2-4824-9da9-6d6c076e2c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F4C233C-EED5-4B49-9CCB-D90B391F88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207d0fe-e1e2-4824-9da9-6d6c076e2c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7E2BB8D-3ACA-40F8-B5E4-BEE8EC651166}">
  <ds:schemaRefs>
    <ds:schemaRef ds:uri="http://schemas.microsoft.com/sharepoint/v3/contenttype/forms"/>
  </ds:schemaRefs>
</ds:datastoreItem>
</file>

<file path=customXml/itemProps3.xml><?xml version="1.0" encoding="utf-8"?>
<ds:datastoreItem xmlns:ds="http://schemas.openxmlformats.org/officeDocument/2006/customXml" ds:itemID="{BDBF90D8-574D-4CEA-BFA5-E1A07A9F1700}">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4207d0fe-e1e2-4824-9da9-6d6c076e2c98"/>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50213</TotalTime>
  <Words>1426</Words>
  <Application>Microsoft Office PowerPoint</Application>
  <PresentationFormat>Mukautettu</PresentationFormat>
  <Paragraphs>203</Paragraphs>
  <Slides>11</Slides>
  <Notes>4</Notes>
  <HiddenSlides>0</HiddenSlides>
  <MMClips>0</MMClips>
  <ScaleCrop>false</ScaleCrop>
  <HeadingPairs>
    <vt:vector size="6" baseType="variant">
      <vt:variant>
        <vt:lpstr>Käytetyt fontit</vt:lpstr>
      </vt:variant>
      <vt:variant>
        <vt:i4>2</vt:i4>
      </vt:variant>
      <vt:variant>
        <vt:lpstr>Teema</vt:lpstr>
      </vt:variant>
      <vt:variant>
        <vt:i4>1</vt:i4>
      </vt:variant>
      <vt:variant>
        <vt:lpstr>Dian otsikot</vt:lpstr>
      </vt:variant>
      <vt:variant>
        <vt:i4>11</vt:i4>
      </vt:variant>
    </vt:vector>
  </HeadingPairs>
  <TitlesOfParts>
    <vt:vector size="14" baseType="lpstr">
      <vt:lpstr>Arial</vt:lpstr>
      <vt:lpstr>Calibri</vt:lpstr>
      <vt:lpstr>Office Theme</vt:lpstr>
      <vt:lpstr>Ergonomia ja esteettömyys tehtävä    Anne Korhonen, OAMK</vt:lpstr>
      <vt:lpstr>Valittu digitaalinen palvelu: Itsepalvelukassa </vt:lpstr>
      <vt:lpstr>PowerPoint-esitys</vt:lpstr>
      <vt:lpstr>Tilan kuvaus:  </vt:lpstr>
      <vt:lpstr>PowerPoint-esitys</vt:lpstr>
      <vt:lpstr>Havainnoitavat  asiat esim. </vt:lpstr>
      <vt:lpstr>Kehittämisehdotukset kuvien avulla imaistuna:  </vt:lpstr>
      <vt:lpstr>Kehittämisehdotukset kuvien avulla imaistuna: </vt:lpstr>
      <vt:lpstr>PowerPoint-esitys</vt:lpstr>
      <vt:lpstr>PowerPoint-esitys</vt:lpstr>
      <vt:lpstr>Pohdintaa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Linda Pajunen</dc:creator>
  <cp:lastModifiedBy>Anne Korhonen</cp:lastModifiedBy>
  <cp:revision>818</cp:revision>
  <dcterms:created xsi:type="dcterms:W3CDTF">2020-04-15T13:26:18Z</dcterms:created>
  <dcterms:modified xsi:type="dcterms:W3CDTF">2022-04-18T18:01:59Z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0x01010006AC2077B7297349ABADD7260778E6FE</vt:lpwstr>
  </property>
</Properties>
</file>